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80" r:id="rId2"/>
  </p:sldMasterIdLst>
  <p:sldIdLst>
    <p:sldId id="32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FFFF"/>
    <a:srgbClr val="29E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82" y="85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01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1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414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915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35547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84981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1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52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  <a:prstGeom prst="rect">
            <a:avLst/>
          </a:prstGeo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5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5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7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891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64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  <a:prstGeom prst="rect">
            <a:avLst/>
          </a:prstGeo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  <a:prstGeom prst="rect">
            <a:avLst/>
          </a:prstGeo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83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  <a:prstGeom prst="rect">
            <a:avLst/>
          </a:prstGeo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4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57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362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915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8204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819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  <a:prstGeom prst="rect">
            <a:avLst/>
          </a:prstGeo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05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47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71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76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14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  <a:prstGeom prst="rect">
            <a:avLst/>
          </a:prstGeo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  <a:prstGeom prst="rect">
            <a:avLst/>
          </a:prstGeo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00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  <a:prstGeom prst="rect">
            <a:avLst/>
          </a:prstGeo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46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0296" y="9936616"/>
            <a:ext cx="4523423" cy="662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38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59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0296" y="9936616"/>
            <a:ext cx="4523423" cy="662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38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bhashyamsashanksai/IBM-Applied-Data-Science-Capstone-certification/blob/a38f738a4e2169d6555ce18350521048a83ce420/Data%20Wrangling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bhashyamsashanksai/IBM-Applied-Data-Science-Capstone-certification/blob/a38f738a4e2169d6555ce18350521048a83ce420/EDA%20with%20Data%20Visualization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bhashyamsashanksai/IBM-Applied-Data-Science-Capstone-certification/blob/a38f738a4e2169d6555ce18350521048a83ce420/Interactive%20Visual%20Analytics%20with%20Folium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bhashyamsashanksai/IBM-Applied-Data-Science-Capstone-certification/blob/a38f738a4e2169d6555ce18350521048a83ce420/Machine%20Learning%20Prediction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bhashyamsashanksai/IBM-Applied-Data-Science-Capstone-certification/blob/a38f738a4e2169d6555ce18350521048a83ce420/spacex_dash_app.py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bhashyamsashanksai/IBM-Applied-Data-Science-Capstone-certification/blob/a38f738a4e2169d6555ce18350521048a83ce420/Data%20Collection%20API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bhashyamsashanksai/IBM-Applied-Data-Science-Capstone-certification/blob/main/Data%20Collection%20with%20Web%20Scraping.ipyn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9677" y="7559675"/>
            <a:ext cx="4546173" cy="1065708"/>
          </a:xfrm>
          <a:prstGeom prst="rect">
            <a:avLst/>
          </a:prstGeom>
          <a:noFill/>
        </p:spPr>
        <p:txBody>
          <a:bodyPr wrap="square" lIns="150781" tIns="75390" rIns="150781" bIns="75390" rtlCol="0" anchor="t">
            <a:spAutoFit/>
          </a:bodyPr>
          <a:lstStyle/>
          <a:p>
            <a:pPr defTabSz="1507846"/>
            <a:r>
              <a:rPr lang="en-US" sz="2968" dirty="0">
                <a:solidFill>
                  <a:srgbClr val="E7E6E6"/>
                </a:solidFill>
                <a:latin typeface="Abadi"/>
                <a:ea typeface="SF Pro" pitchFamily="2" charset="0"/>
                <a:cs typeface="SF Pro" pitchFamily="2" charset="0"/>
              </a:rPr>
              <a:t>Sashank Sai </a:t>
            </a:r>
            <a:r>
              <a:rPr lang="en-US" sz="2968" dirty="0" err="1">
                <a:solidFill>
                  <a:srgbClr val="E7E6E6"/>
                </a:solidFill>
                <a:latin typeface="Abadi"/>
                <a:ea typeface="SF Pro" pitchFamily="2" charset="0"/>
                <a:cs typeface="SF Pro" pitchFamily="2" charset="0"/>
              </a:rPr>
              <a:t>Sribhashyam</a:t>
            </a:r>
            <a:endParaRPr lang="en-US" sz="2968" dirty="0">
              <a:solidFill>
                <a:srgbClr val="E7E6E6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pPr defTabSz="1507846"/>
            <a:r>
              <a:rPr lang="en-US" sz="2968" dirty="0">
                <a:solidFill>
                  <a:srgbClr val="E7E6E6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26-05-2024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77" y="1116459"/>
            <a:ext cx="3469578" cy="10374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latin typeface="Arial MT"/>
                <a:cs typeface="Arial MT"/>
              </a:rPr>
              <a:t>In</a:t>
            </a:r>
            <a:r>
              <a:rPr sz="2950" spc="10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15" dirty="0">
                <a:latin typeface="Arial MT"/>
                <a:cs typeface="Arial MT"/>
              </a:rPr>
              <a:t> </a:t>
            </a:r>
            <a:r>
              <a:rPr sz="2950" spc="90" dirty="0">
                <a:latin typeface="Arial MT"/>
                <a:cs typeface="Arial MT"/>
              </a:rPr>
              <a:t>data</a:t>
            </a:r>
            <a:r>
              <a:rPr sz="2950" spc="10" dirty="0">
                <a:latin typeface="Arial MT"/>
                <a:cs typeface="Arial MT"/>
              </a:rPr>
              <a:t> </a:t>
            </a:r>
            <a:r>
              <a:rPr sz="2950" spc="55" dirty="0">
                <a:latin typeface="Arial MT"/>
                <a:cs typeface="Arial MT"/>
              </a:rPr>
              <a:t>set,</a:t>
            </a:r>
            <a:r>
              <a:rPr sz="2950" spc="15" dirty="0">
                <a:latin typeface="Arial MT"/>
                <a:cs typeface="Arial MT"/>
              </a:rPr>
              <a:t> </a:t>
            </a:r>
            <a:r>
              <a:rPr sz="2950" spc="95" dirty="0">
                <a:latin typeface="Arial MT"/>
                <a:cs typeface="Arial MT"/>
              </a:rPr>
              <a:t>there</a:t>
            </a:r>
            <a:r>
              <a:rPr sz="2950" spc="1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are</a:t>
            </a:r>
            <a:r>
              <a:rPr sz="2950" spc="15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several</a:t>
            </a:r>
            <a:r>
              <a:rPr sz="2950" spc="15" dirty="0">
                <a:latin typeface="Arial MT"/>
                <a:cs typeface="Arial MT"/>
              </a:rPr>
              <a:t> </a:t>
            </a:r>
            <a:r>
              <a:rPr sz="2950" spc="125" dirty="0">
                <a:latin typeface="Arial MT"/>
                <a:cs typeface="Arial MT"/>
              </a:rPr>
              <a:t>different</a:t>
            </a:r>
            <a:r>
              <a:rPr sz="2950" spc="1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cases</a:t>
            </a:r>
            <a:r>
              <a:rPr sz="2950" spc="15" dirty="0">
                <a:latin typeface="Arial MT"/>
                <a:cs typeface="Arial MT"/>
              </a:rPr>
              <a:t> </a:t>
            </a:r>
            <a:r>
              <a:rPr sz="2950" spc="95" dirty="0">
                <a:latin typeface="Arial MT"/>
                <a:cs typeface="Arial MT"/>
              </a:rPr>
              <a:t>where</a:t>
            </a:r>
            <a:r>
              <a:rPr sz="2950" spc="10" dirty="0">
                <a:latin typeface="Arial MT"/>
                <a:cs typeface="Arial MT"/>
              </a:rPr>
              <a:t> </a:t>
            </a:r>
            <a:r>
              <a:rPr sz="2950" spc="110" dirty="0">
                <a:latin typeface="Arial MT"/>
                <a:cs typeface="Arial MT"/>
              </a:rPr>
              <a:t>the </a:t>
            </a:r>
            <a:r>
              <a:rPr sz="2950" spc="125" dirty="0">
                <a:latin typeface="Arial MT"/>
                <a:cs typeface="Arial MT"/>
              </a:rPr>
              <a:t>booster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80" dirty="0">
                <a:latin typeface="Arial MT"/>
                <a:cs typeface="Arial MT"/>
              </a:rPr>
              <a:t>did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60" dirty="0">
                <a:latin typeface="Arial MT"/>
                <a:cs typeface="Arial MT"/>
              </a:rPr>
              <a:t>not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95" dirty="0">
                <a:latin typeface="Arial MT"/>
                <a:cs typeface="Arial MT"/>
              </a:rPr>
              <a:t>land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60" dirty="0">
                <a:latin typeface="Arial MT"/>
                <a:cs typeface="Arial MT"/>
              </a:rPr>
              <a:t>successfully.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95" dirty="0">
                <a:latin typeface="Arial MT"/>
                <a:cs typeface="Arial MT"/>
              </a:rPr>
              <a:t>Sometimes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20" dirty="0">
                <a:latin typeface="Arial MT"/>
                <a:cs typeface="Arial MT"/>
              </a:rPr>
              <a:t>landing</a:t>
            </a:r>
            <a:r>
              <a:rPr sz="2950" spc="-25" dirty="0">
                <a:latin typeface="Arial MT"/>
                <a:cs typeface="Arial MT"/>
              </a:rPr>
              <a:t> was </a:t>
            </a:r>
            <a:r>
              <a:rPr sz="2950" spc="145" dirty="0">
                <a:latin typeface="Arial MT"/>
                <a:cs typeface="Arial MT"/>
              </a:rPr>
              <a:t>attempted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90" dirty="0">
                <a:latin typeface="Arial MT"/>
                <a:cs typeface="Arial MT"/>
              </a:rPr>
              <a:t>but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00" dirty="0">
                <a:latin typeface="Arial MT"/>
                <a:cs typeface="Arial MT"/>
              </a:rPr>
              <a:t>failed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130" dirty="0">
                <a:latin typeface="Arial MT"/>
                <a:cs typeface="Arial MT"/>
              </a:rPr>
              <a:t>due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80" dirty="0">
                <a:latin typeface="Arial MT"/>
                <a:cs typeface="Arial MT"/>
              </a:rPr>
              <a:t>to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an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130" dirty="0">
                <a:latin typeface="Arial MT"/>
                <a:cs typeface="Arial MT"/>
              </a:rPr>
              <a:t>accident;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25" dirty="0">
                <a:latin typeface="Arial MT"/>
                <a:cs typeface="Arial MT"/>
              </a:rPr>
              <a:t>for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80" dirty="0">
                <a:latin typeface="Arial MT"/>
                <a:cs typeface="Arial MT"/>
              </a:rPr>
              <a:t>example,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-20" dirty="0">
                <a:latin typeface="Arial MT"/>
                <a:cs typeface="Arial MT"/>
              </a:rPr>
              <a:t>True </a:t>
            </a:r>
            <a:r>
              <a:rPr sz="2950" spc="85" dirty="0">
                <a:latin typeface="Arial MT"/>
                <a:cs typeface="Arial MT"/>
              </a:rPr>
              <a:t>Ocean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60" dirty="0">
                <a:latin typeface="Arial MT"/>
                <a:cs typeface="Arial MT"/>
              </a:rPr>
              <a:t>means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85" dirty="0">
                <a:latin typeface="Arial MT"/>
                <a:cs typeface="Arial MT"/>
              </a:rPr>
              <a:t>mission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160" dirty="0">
                <a:latin typeface="Arial MT"/>
                <a:cs typeface="Arial MT"/>
              </a:rPr>
              <a:t>outcome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was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85" dirty="0">
                <a:latin typeface="Arial MT"/>
                <a:cs typeface="Arial MT"/>
              </a:rPr>
              <a:t>successfully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105" dirty="0">
                <a:latin typeface="Arial MT"/>
                <a:cs typeface="Arial MT"/>
              </a:rPr>
              <a:t>landed </a:t>
            </a:r>
            <a:r>
              <a:rPr sz="2950" spc="180" dirty="0">
                <a:latin typeface="Arial MT"/>
                <a:cs typeface="Arial MT"/>
              </a:rPr>
              <a:t>to</a:t>
            </a:r>
            <a:r>
              <a:rPr sz="2950" spc="-45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</a:t>
            </a:r>
            <a:r>
              <a:rPr sz="2950" spc="-50" dirty="0">
                <a:latin typeface="Arial MT"/>
                <a:cs typeface="Arial MT"/>
              </a:rPr>
              <a:t> </a:t>
            </a:r>
            <a:r>
              <a:rPr sz="2950" spc="95" dirty="0">
                <a:latin typeface="Arial MT"/>
                <a:cs typeface="Arial MT"/>
              </a:rPr>
              <a:t>speci</a:t>
            </a:r>
            <a:r>
              <a:rPr sz="2950" spc="95" dirty="0">
                <a:latin typeface="Times New Roman"/>
                <a:cs typeface="Times New Roman"/>
              </a:rPr>
              <a:t>f</a:t>
            </a:r>
            <a:r>
              <a:rPr sz="2950" spc="95" dirty="0">
                <a:latin typeface="Arial MT"/>
                <a:cs typeface="Arial MT"/>
              </a:rPr>
              <a:t>ic</a:t>
            </a:r>
            <a:r>
              <a:rPr sz="2950" spc="-45" dirty="0">
                <a:latin typeface="Arial MT"/>
                <a:cs typeface="Arial MT"/>
              </a:rPr>
              <a:t> </a:t>
            </a:r>
            <a:r>
              <a:rPr sz="2950" spc="120" dirty="0">
                <a:latin typeface="Arial MT"/>
                <a:cs typeface="Arial MT"/>
              </a:rPr>
              <a:t>region</a:t>
            </a:r>
            <a:r>
              <a:rPr sz="2950" spc="-45" dirty="0">
                <a:latin typeface="Arial MT"/>
                <a:cs typeface="Arial MT"/>
              </a:rPr>
              <a:t> </a:t>
            </a:r>
            <a:r>
              <a:rPr sz="2950" spc="170" dirty="0">
                <a:latin typeface="Arial MT"/>
                <a:cs typeface="Arial MT"/>
              </a:rPr>
              <a:t>of</a:t>
            </a:r>
            <a:r>
              <a:rPr sz="2950" spc="-45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-45" dirty="0">
                <a:latin typeface="Arial MT"/>
                <a:cs typeface="Arial MT"/>
              </a:rPr>
              <a:t> </a:t>
            </a:r>
            <a:r>
              <a:rPr sz="2950" spc="95" dirty="0">
                <a:latin typeface="Arial MT"/>
                <a:cs typeface="Arial MT"/>
              </a:rPr>
              <a:t>ocean</a:t>
            </a:r>
            <a:r>
              <a:rPr sz="2950" spc="-45" dirty="0">
                <a:latin typeface="Arial MT"/>
                <a:cs typeface="Arial MT"/>
              </a:rPr>
              <a:t> </a:t>
            </a:r>
            <a:r>
              <a:rPr sz="2950" spc="120" dirty="0">
                <a:latin typeface="Arial MT"/>
                <a:cs typeface="Arial MT"/>
              </a:rPr>
              <a:t>while</a:t>
            </a:r>
            <a:r>
              <a:rPr sz="2950" spc="-45" dirty="0">
                <a:latin typeface="Arial MT"/>
                <a:cs typeface="Arial MT"/>
              </a:rPr>
              <a:t> </a:t>
            </a:r>
            <a:r>
              <a:rPr sz="2950" spc="-10" dirty="0">
                <a:latin typeface="Arial MT"/>
                <a:cs typeface="Arial MT"/>
              </a:rPr>
              <a:t>False</a:t>
            </a:r>
            <a:r>
              <a:rPr sz="2950" spc="-45" dirty="0">
                <a:latin typeface="Arial MT"/>
                <a:cs typeface="Arial MT"/>
              </a:rPr>
              <a:t> </a:t>
            </a:r>
            <a:r>
              <a:rPr sz="2950" spc="85" dirty="0">
                <a:latin typeface="Arial MT"/>
                <a:cs typeface="Arial MT"/>
              </a:rPr>
              <a:t>Ocean</a:t>
            </a:r>
            <a:r>
              <a:rPr sz="2950" spc="-45" dirty="0">
                <a:latin typeface="Arial MT"/>
                <a:cs typeface="Arial MT"/>
              </a:rPr>
              <a:t> </a:t>
            </a:r>
            <a:r>
              <a:rPr sz="2950" spc="50" dirty="0">
                <a:latin typeface="Arial MT"/>
                <a:cs typeface="Arial MT"/>
              </a:rPr>
              <a:t>means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85" dirty="0">
                <a:latin typeface="Arial MT"/>
                <a:cs typeface="Arial MT"/>
              </a:rPr>
              <a:t>mission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60" dirty="0">
                <a:latin typeface="Arial MT"/>
                <a:cs typeface="Arial MT"/>
              </a:rPr>
              <a:t>outcome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was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90" dirty="0">
                <a:latin typeface="Arial MT"/>
                <a:cs typeface="Arial MT"/>
              </a:rPr>
              <a:t>unsuccessfully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14" dirty="0">
                <a:latin typeface="Arial MT"/>
                <a:cs typeface="Arial MT"/>
              </a:rPr>
              <a:t>landed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80" dirty="0">
                <a:latin typeface="Arial MT"/>
                <a:cs typeface="Arial MT"/>
              </a:rPr>
              <a:t>to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75" dirty="0">
                <a:latin typeface="Arial MT"/>
                <a:cs typeface="Arial MT"/>
              </a:rPr>
              <a:t>speci</a:t>
            </a:r>
            <a:r>
              <a:rPr sz="2950" spc="75" dirty="0">
                <a:latin typeface="Times New Roman"/>
                <a:cs typeface="Times New Roman"/>
              </a:rPr>
              <a:t>f</a:t>
            </a:r>
            <a:r>
              <a:rPr sz="2950" spc="75" dirty="0">
                <a:latin typeface="Arial MT"/>
                <a:cs typeface="Arial MT"/>
              </a:rPr>
              <a:t>ic </a:t>
            </a:r>
            <a:r>
              <a:rPr sz="2950" spc="120" dirty="0">
                <a:latin typeface="Arial MT"/>
                <a:cs typeface="Arial MT"/>
              </a:rPr>
              <a:t>region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70" dirty="0">
                <a:latin typeface="Arial MT"/>
                <a:cs typeface="Arial MT"/>
              </a:rPr>
              <a:t>of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75" dirty="0">
                <a:latin typeface="Arial MT"/>
                <a:cs typeface="Arial MT"/>
              </a:rPr>
              <a:t>ocean.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True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-175" dirty="0">
                <a:latin typeface="Arial MT"/>
                <a:cs typeface="Arial MT"/>
              </a:rPr>
              <a:t>RTLS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60" dirty="0">
                <a:latin typeface="Arial MT"/>
                <a:cs typeface="Arial MT"/>
              </a:rPr>
              <a:t>means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85" dirty="0">
                <a:latin typeface="Arial MT"/>
                <a:cs typeface="Arial MT"/>
              </a:rPr>
              <a:t>mission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50" dirty="0">
                <a:latin typeface="Arial MT"/>
                <a:cs typeface="Arial MT"/>
              </a:rPr>
              <a:t>outcome </a:t>
            </a:r>
            <a:r>
              <a:rPr sz="2950" dirty="0">
                <a:latin typeface="Arial MT"/>
                <a:cs typeface="Arial MT"/>
              </a:rPr>
              <a:t>was</a:t>
            </a:r>
            <a:r>
              <a:rPr sz="2950" spc="-40" dirty="0">
                <a:latin typeface="Arial MT"/>
                <a:cs typeface="Arial MT"/>
              </a:rPr>
              <a:t> </a:t>
            </a:r>
            <a:r>
              <a:rPr sz="2950" spc="85" dirty="0">
                <a:latin typeface="Arial MT"/>
                <a:cs typeface="Arial MT"/>
              </a:rPr>
              <a:t>successfully</a:t>
            </a:r>
            <a:r>
              <a:rPr sz="2950" spc="-35" dirty="0">
                <a:latin typeface="Arial MT"/>
                <a:cs typeface="Arial MT"/>
              </a:rPr>
              <a:t> </a:t>
            </a:r>
            <a:r>
              <a:rPr sz="2950" spc="114" dirty="0">
                <a:latin typeface="Arial MT"/>
                <a:cs typeface="Arial MT"/>
              </a:rPr>
              <a:t>landed</a:t>
            </a:r>
            <a:r>
              <a:rPr sz="2950" spc="-35" dirty="0">
                <a:latin typeface="Arial MT"/>
                <a:cs typeface="Arial MT"/>
              </a:rPr>
              <a:t> </a:t>
            </a:r>
            <a:r>
              <a:rPr sz="2950" spc="180" dirty="0">
                <a:latin typeface="Arial MT"/>
                <a:cs typeface="Arial MT"/>
              </a:rPr>
              <a:t>to</a:t>
            </a:r>
            <a:r>
              <a:rPr sz="2950" spc="-35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</a:t>
            </a:r>
            <a:r>
              <a:rPr sz="2950" spc="-35" dirty="0">
                <a:latin typeface="Arial MT"/>
                <a:cs typeface="Arial MT"/>
              </a:rPr>
              <a:t> </a:t>
            </a:r>
            <a:r>
              <a:rPr sz="2950" spc="145" dirty="0">
                <a:latin typeface="Arial MT"/>
                <a:cs typeface="Arial MT"/>
              </a:rPr>
              <a:t>ground</a:t>
            </a:r>
            <a:r>
              <a:rPr sz="2950" spc="-35" dirty="0">
                <a:latin typeface="Arial MT"/>
                <a:cs typeface="Arial MT"/>
              </a:rPr>
              <a:t> </a:t>
            </a:r>
            <a:r>
              <a:rPr sz="2950" spc="130" dirty="0">
                <a:latin typeface="Arial MT"/>
                <a:cs typeface="Arial MT"/>
              </a:rPr>
              <a:t>pad</a:t>
            </a:r>
            <a:r>
              <a:rPr sz="2950" spc="-40" dirty="0">
                <a:latin typeface="Arial MT"/>
                <a:cs typeface="Arial MT"/>
              </a:rPr>
              <a:t> </a:t>
            </a:r>
            <a:r>
              <a:rPr sz="2950" spc="-10" dirty="0">
                <a:latin typeface="Arial MT"/>
                <a:cs typeface="Arial MT"/>
              </a:rPr>
              <a:t>False</a:t>
            </a:r>
            <a:r>
              <a:rPr sz="2950" spc="-35" dirty="0">
                <a:latin typeface="Arial MT"/>
                <a:cs typeface="Arial MT"/>
              </a:rPr>
              <a:t> </a:t>
            </a:r>
            <a:r>
              <a:rPr sz="2950" spc="-175" dirty="0">
                <a:latin typeface="Arial MT"/>
                <a:cs typeface="Arial MT"/>
              </a:rPr>
              <a:t>RTLS</a:t>
            </a:r>
            <a:r>
              <a:rPr sz="2950" spc="-35" dirty="0">
                <a:latin typeface="Arial MT"/>
                <a:cs typeface="Arial MT"/>
              </a:rPr>
              <a:t> </a:t>
            </a:r>
            <a:r>
              <a:rPr sz="2950" spc="50" dirty="0">
                <a:latin typeface="Arial MT"/>
                <a:cs typeface="Arial MT"/>
              </a:rPr>
              <a:t>means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85" dirty="0">
                <a:latin typeface="Arial MT"/>
                <a:cs typeface="Arial MT"/>
              </a:rPr>
              <a:t>mission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60" dirty="0">
                <a:latin typeface="Arial MT"/>
                <a:cs typeface="Arial MT"/>
              </a:rPr>
              <a:t>outcome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was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90" dirty="0">
                <a:latin typeface="Arial MT"/>
                <a:cs typeface="Arial MT"/>
              </a:rPr>
              <a:t>unsuccessfully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14" dirty="0">
                <a:latin typeface="Arial MT"/>
                <a:cs typeface="Arial MT"/>
              </a:rPr>
              <a:t>landed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80" dirty="0">
                <a:latin typeface="Arial MT"/>
                <a:cs typeface="Arial MT"/>
              </a:rPr>
              <a:t>to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ground </a:t>
            </a:r>
            <a:r>
              <a:rPr sz="2950" dirty="0">
                <a:latin typeface="Arial MT"/>
                <a:cs typeface="Arial MT"/>
              </a:rPr>
              <a:t>pad.True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-60" dirty="0">
                <a:latin typeface="Arial MT"/>
                <a:cs typeface="Arial MT"/>
              </a:rPr>
              <a:t>ASDS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60" dirty="0">
                <a:latin typeface="Arial MT"/>
                <a:cs typeface="Arial MT"/>
              </a:rPr>
              <a:t>means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85" dirty="0">
                <a:latin typeface="Arial MT"/>
                <a:cs typeface="Arial MT"/>
              </a:rPr>
              <a:t>mission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60" dirty="0">
                <a:latin typeface="Arial MT"/>
                <a:cs typeface="Arial MT"/>
              </a:rPr>
              <a:t>outcome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was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75" dirty="0">
                <a:latin typeface="Arial MT"/>
                <a:cs typeface="Arial MT"/>
              </a:rPr>
              <a:t>successfully </a:t>
            </a:r>
            <a:r>
              <a:rPr sz="2950" spc="114" dirty="0">
                <a:latin typeface="Arial MT"/>
                <a:cs typeface="Arial MT"/>
              </a:rPr>
              <a:t>landed</a:t>
            </a:r>
            <a:r>
              <a:rPr sz="2950" spc="-60" dirty="0">
                <a:latin typeface="Arial MT"/>
                <a:cs typeface="Arial MT"/>
              </a:rPr>
              <a:t> </a:t>
            </a:r>
            <a:r>
              <a:rPr sz="2950" spc="130" dirty="0">
                <a:latin typeface="Arial MT"/>
                <a:cs typeface="Arial MT"/>
              </a:rPr>
              <a:t>on</a:t>
            </a:r>
            <a:r>
              <a:rPr sz="2950" spc="-6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</a:t>
            </a:r>
            <a:r>
              <a:rPr sz="2950" spc="-60" dirty="0">
                <a:latin typeface="Arial MT"/>
                <a:cs typeface="Arial MT"/>
              </a:rPr>
              <a:t> </a:t>
            </a:r>
            <a:r>
              <a:rPr sz="2950" spc="114" dirty="0">
                <a:latin typeface="Arial MT"/>
                <a:cs typeface="Arial MT"/>
              </a:rPr>
              <a:t>drone</a:t>
            </a:r>
            <a:r>
              <a:rPr sz="2950" spc="-60" dirty="0">
                <a:latin typeface="Arial MT"/>
                <a:cs typeface="Arial MT"/>
              </a:rPr>
              <a:t> </a:t>
            </a:r>
            <a:r>
              <a:rPr sz="2950" spc="90" dirty="0">
                <a:latin typeface="Arial MT"/>
                <a:cs typeface="Arial MT"/>
              </a:rPr>
              <a:t>ship</a:t>
            </a:r>
            <a:r>
              <a:rPr sz="2950" spc="-60" dirty="0">
                <a:latin typeface="Arial MT"/>
                <a:cs typeface="Arial MT"/>
              </a:rPr>
              <a:t> </a:t>
            </a:r>
            <a:r>
              <a:rPr sz="2950" spc="-10" dirty="0">
                <a:latin typeface="Arial MT"/>
                <a:cs typeface="Arial MT"/>
              </a:rPr>
              <a:t>False</a:t>
            </a:r>
            <a:r>
              <a:rPr sz="2950" spc="-60" dirty="0">
                <a:latin typeface="Arial MT"/>
                <a:cs typeface="Arial MT"/>
              </a:rPr>
              <a:t> ASDS </a:t>
            </a:r>
            <a:r>
              <a:rPr sz="2950" spc="60" dirty="0">
                <a:latin typeface="Arial MT"/>
                <a:cs typeface="Arial MT"/>
              </a:rPr>
              <a:t>means</a:t>
            </a:r>
            <a:r>
              <a:rPr sz="2950" spc="-60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-60" dirty="0">
                <a:latin typeface="Arial MT"/>
                <a:cs typeface="Arial MT"/>
              </a:rPr>
              <a:t> </a:t>
            </a:r>
            <a:r>
              <a:rPr sz="2950" spc="75" dirty="0">
                <a:latin typeface="Arial MT"/>
                <a:cs typeface="Arial MT"/>
              </a:rPr>
              <a:t>mission </a:t>
            </a:r>
            <a:r>
              <a:rPr sz="2950" spc="160" dirty="0">
                <a:latin typeface="Arial MT"/>
                <a:cs typeface="Arial MT"/>
              </a:rPr>
              <a:t>outcome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was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90" dirty="0">
                <a:latin typeface="Arial MT"/>
                <a:cs typeface="Arial MT"/>
              </a:rPr>
              <a:t>unsuccessfully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14" dirty="0">
                <a:latin typeface="Arial MT"/>
                <a:cs typeface="Arial MT"/>
              </a:rPr>
              <a:t>landed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130" dirty="0">
                <a:latin typeface="Arial MT"/>
                <a:cs typeface="Arial MT"/>
              </a:rPr>
              <a:t>on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14" dirty="0">
                <a:latin typeface="Arial MT"/>
                <a:cs typeface="Arial MT"/>
              </a:rPr>
              <a:t>drone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55" dirty="0">
                <a:latin typeface="Arial MT"/>
                <a:cs typeface="Arial MT"/>
              </a:rPr>
              <a:t>ship.</a:t>
            </a:r>
            <a:endParaRPr sz="2950" dirty="0">
              <a:latin typeface="Arial MT"/>
              <a:cs typeface="Arial MT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latin typeface="Arial MT"/>
                <a:cs typeface="Arial MT"/>
              </a:rPr>
              <a:t>We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95" dirty="0">
                <a:latin typeface="Arial MT"/>
                <a:cs typeface="Arial MT"/>
              </a:rPr>
              <a:t>mainly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25" dirty="0">
                <a:latin typeface="Arial MT"/>
                <a:cs typeface="Arial MT"/>
              </a:rPr>
              <a:t>convert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100" dirty="0">
                <a:latin typeface="Arial MT"/>
                <a:cs typeface="Arial MT"/>
              </a:rPr>
              <a:t>those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outcomes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150" dirty="0">
                <a:latin typeface="Arial MT"/>
                <a:cs typeface="Arial MT"/>
              </a:rPr>
              <a:t>into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55" dirty="0">
                <a:latin typeface="Arial MT"/>
                <a:cs typeface="Arial MT"/>
              </a:rPr>
              <a:t>Training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Labels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with </a:t>
            </a:r>
            <a:r>
              <a:rPr sz="2950" dirty="0">
                <a:latin typeface="Arial MT"/>
                <a:cs typeface="Arial MT"/>
              </a:rPr>
              <a:t>“1”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60" dirty="0">
                <a:latin typeface="Arial MT"/>
                <a:cs typeface="Arial MT"/>
              </a:rPr>
              <a:t>means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35" dirty="0">
                <a:latin typeface="Arial MT"/>
                <a:cs typeface="Arial MT"/>
              </a:rPr>
              <a:t>the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25" dirty="0">
                <a:latin typeface="Arial MT"/>
                <a:cs typeface="Arial MT"/>
              </a:rPr>
              <a:t>booster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85" dirty="0">
                <a:latin typeface="Arial MT"/>
                <a:cs typeface="Arial MT"/>
              </a:rPr>
              <a:t>successfully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95" dirty="0">
                <a:latin typeface="Arial MT"/>
                <a:cs typeface="Arial MT"/>
              </a:rPr>
              <a:t>landed,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265" dirty="0">
                <a:latin typeface="Arial MT"/>
                <a:cs typeface="Arial MT"/>
              </a:rPr>
              <a:t>“0”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60" dirty="0">
                <a:latin typeface="Arial MT"/>
                <a:cs typeface="Arial MT"/>
              </a:rPr>
              <a:t>means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160" dirty="0">
                <a:latin typeface="Arial MT"/>
                <a:cs typeface="Arial MT"/>
              </a:rPr>
              <a:t>it</a:t>
            </a:r>
            <a:r>
              <a:rPr sz="2950" spc="-20" dirty="0">
                <a:latin typeface="Arial MT"/>
                <a:cs typeface="Arial MT"/>
              </a:rPr>
              <a:t> </a:t>
            </a:r>
            <a:r>
              <a:rPr sz="2950" spc="-25" dirty="0">
                <a:latin typeface="Arial MT"/>
                <a:cs typeface="Arial MT"/>
              </a:rPr>
              <a:t>was </a:t>
            </a:r>
            <a:r>
              <a:rPr sz="2950" spc="75" dirty="0">
                <a:latin typeface="Arial MT"/>
                <a:cs typeface="Arial MT"/>
              </a:rPr>
              <a:t>unsuccessful.</a:t>
            </a:r>
            <a:endParaRPr sz="2950" dirty="0">
              <a:latin typeface="Arial MT"/>
              <a:cs typeface="Arial MT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sz="2950" u="sng" spc="-5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-7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URL:</a:t>
            </a:r>
            <a:r>
              <a:rPr sz="2950" u="sng" spc="-4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2950" u="sng" spc="-4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8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Wrangling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 MT"/>
                <a:cs typeface="Arial MT"/>
              </a:rPr>
              <a:t>Perform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25" dirty="0">
                <a:latin typeface="Arial MT"/>
                <a:cs typeface="Arial MT"/>
              </a:rPr>
              <a:t>exploratory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Data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60" dirty="0">
                <a:latin typeface="Arial MT"/>
                <a:cs typeface="Arial MT"/>
              </a:rPr>
              <a:t>Analysis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determine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Training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Labels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launches </a:t>
            </a:r>
            <a:r>
              <a:rPr sz="2450" spc="135" dirty="0">
                <a:latin typeface="Arial MT"/>
                <a:cs typeface="Arial MT"/>
              </a:rPr>
              <a:t>on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80" dirty="0">
                <a:latin typeface="Arial MT"/>
                <a:cs typeface="Arial MT"/>
              </a:rPr>
              <a:t>site</a:t>
            </a:r>
            <a:endParaRPr sz="2450">
              <a:latin typeface="Arial MT"/>
              <a:cs typeface="Arial MT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orbit</a:t>
            </a:r>
            <a:endParaRPr sz="2450">
              <a:latin typeface="Arial MT"/>
              <a:cs typeface="Arial MT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mission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per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70" dirty="0">
                <a:latin typeface="Arial MT"/>
                <a:cs typeface="Arial MT"/>
              </a:rPr>
              <a:t>orbit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type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 MT"/>
                <a:cs typeface="Arial MT"/>
              </a:rPr>
              <a:t>Create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20" dirty="0">
                <a:latin typeface="Arial MT"/>
                <a:cs typeface="Arial MT"/>
              </a:rPr>
              <a:t>landing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90" dirty="0">
                <a:latin typeface="Arial MT"/>
                <a:cs typeface="Arial MT"/>
              </a:rPr>
              <a:t>label </a:t>
            </a:r>
            <a:r>
              <a:rPr sz="2450" spc="180" dirty="0">
                <a:latin typeface="Arial MT"/>
                <a:cs typeface="Arial MT"/>
              </a:rPr>
              <a:t>from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5" dirty="0">
                <a:latin typeface="Arial MT"/>
                <a:cs typeface="Arial MT"/>
              </a:rPr>
              <a:t>Outcome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column</a:t>
            </a:r>
            <a:endParaRPr sz="2450">
              <a:latin typeface="Arial MT"/>
              <a:cs typeface="Arial MT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 MT"/>
                <a:cs typeface="Arial MT"/>
              </a:rPr>
              <a:t>Exporting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data </a:t>
            </a:r>
            <a:r>
              <a:rPr sz="2450" spc="180" dirty="0">
                <a:latin typeface="Arial MT"/>
                <a:cs typeface="Arial MT"/>
              </a:rPr>
              <a:t>to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-25" dirty="0">
                <a:latin typeface="Arial MT"/>
                <a:cs typeface="Arial MT"/>
              </a:rPr>
              <a:t>CSV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7650" y="1539875"/>
            <a:ext cx="10588955" cy="678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08125" y="3086658"/>
            <a:ext cx="17350740" cy="78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latin typeface="Arial MT"/>
                <a:cs typeface="Arial MT"/>
              </a:rPr>
              <a:t>Flight</a:t>
            </a:r>
            <a:r>
              <a:rPr sz="3600" spc="-5" dirty="0">
                <a:latin typeface="Arial MT"/>
                <a:cs typeface="Arial MT"/>
              </a:rPr>
              <a:t> </a:t>
            </a:r>
            <a:r>
              <a:rPr sz="3600" spc="125" dirty="0">
                <a:latin typeface="Arial MT"/>
                <a:cs typeface="Arial MT"/>
              </a:rPr>
              <a:t>Number</a:t>
            </a:r>
            <a:r>
              <a:rPr sz="3600" dirty="0">
                <a:latin typeface="Arial MT"/>
                <a:cs typeface="Arial MT"/>
              </a:rPr>
              <a:t> vs. Payload Mass,</a:t>
            </a:r>
            <a:r>
              <a:rPr sz="3600" spc="-5" dirty="0">
                <a:latin typeface="Arial MT"/>
                <a:cs typeface="Arial MT"/>
              </a:rPr>
              <a:t> </a:t>
            </a:r>
            <a:r>
              <a:rPr sz="3600" spc="100" dirty="0">
                <a:latin typeface="Arial MT"/>
                <a:cs typeface="Arial MT"/>
              </a:rPr>
              <a:t>Flight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125" dirty="0">
                <a:latin typeface="Arial MT"/>
                <a:cs typeface="Arial MT"/>
              </a:rPr>
              <a:t>Number</a:t>
            </a:r>
            <a:r>
              <a:rPr sz="3600" dirty="0">
                <a:latin typeface="Arial MT"/>
                <a:cs typeface="Arial MT"/>
              </a:rPr>
              <a:t> vs. </a:t>
            </a:r>
            <a:r>
              <a:rPr sz="3600" spc="75" dirty="0">
                <a:latin typeface="Arial MT"/>
                <a:cs typeface="Arial MT"/>
              </a:rPr>
              <a:t>Launch</a:t>
            </a:r>
            <a:r>
              <a:rPr sz="3600" dirty="0">
                <a:latin typeface="Arial MT"/>
                <a:cs typeface="Arial MT"/>
              </a:rPr>
              <a:t> Site,</a:t>
            </a:r>
            <a:r>
              <a:rPr sz="3600" spc="-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Payload </a:t>
            </a:r>
            <a:r>
              <a:rPr sz="3600" spc="-20" dirty="0">
                <a:latin typeface="Arial MT"/>
                <a:cs typeface="Arial MT"/>
              </a:rPr>
              <a:t>Mass </a:t>
            </a:r>
            <a:r>
              <a:rPr sz="3600" dirty="0">
                <a:latin typeface="Arial MT"/>
                <a:cs typeface="Arial MT"/>
              </a:rPr>
              <a:t>vs.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Launch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Site,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170" dirty="0">
                <a:latin typeface="Arial MT"/>
                <a:cs typeface="Arial MT"/>
              </a:rPr>
              <a:t>Orbit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Type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vs.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55" dirty="0">
                <a:latin typeface="Arial MT"/>
                <a:cs typeface="Arial MT"/>
              </a:rPr>
              <a:t>Success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Rate,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spc="100" dirty="0">
                <a:latin typeface="Arial MT"/>
                <a:cs typeface="Arial MT"/>
              </a:rPr>
              <a:t>Flight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125" dirty="0">
                <a:latin typeface="Arial MT"/>
                <a:cs typeface="Arial MT"/>
              </a:rPr>
              <a:t>Number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vs.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spc="170" dirty="0">
                <a:latin typeface="Arial MT"/>
                <a:cs typeface="Arial MT"/>
              </a:rPr>
              <a:t>Orbit</a:t>
            </a:r>
            <a:r>
              <a:rPr sz="3600" spc="-20" dirty="0">
                <a:latin typeface="Arial MT"/>
                <a:cs typeface="Arial MT"/>
              </a:rPr>
              <a:t> Type, </a:t>
            </a:r>
            <a:r>
              <a:rPr sz="3600" dirty="0">
                <a:latin typeface="Arial MT"/>
                <a:cs typeface="Arial MT"/>
              </a:rPr>
              <a:t>Payload</a:t>
            </a:r>
            <a:r>
              <a:rPr sz="3600" spc="-8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Mass</a:t>
            </a:r>
            <a:r>
              <a:rPr sz="3600" spc="-8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vs</a:t>
            </a:r>
            <a:r>
              <a:rPr sz="3600" spc="-80" dirty="0">
                <a:latin typeface="Arial MT"/>
                <a:cs typeface="Arial MT"/>
              </a:rPr>
              <a:t> </a:t>
            </a:r>
            <a:r>
              <a:rPr sz="3600" spc="170" dirty="0">
                <a:latin typeface="Arial MT"/>
                <a:cs typeface="Arial MT"/>
              </a:rPr>
              <a:t>Orbit</a:t>
            </a:r>
            <a:r>
              <a:rPr sz="3600" spc="-8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Type</a:t>
            </a:r>
            <a:r>
              <a:rPr sz="3600" spc="-80" dirty="0">
                <a:latin typeface="Arial MT"/>
                <a:cs typeface="Arial MT"/>
              </a:rPr>
              <a:t> </a:t>
            </a:r>
            <a:r>
              <a:rPr sz="3600" spc="100" dirty="0">
                <a:latin typeface="Arial MT"/>
                <a:cs typeface="Arial MT"/>
              </a:rPr>
              <a:t>and</a:t>
            </a:r>
            <a:r>
              <a:rPr sz="3600" spc="-80" dirty="0">
                <a:latin typeface="Arial MT"/>
                <a:cs typeface="Arial MT"/>
              </a:rPr>
              <a:t> </a:t>
            </a:r>
            <a:r>
              <a:rPr sz="3600" spc="55" dirty="0">
                <a:latin typeface="Arial MT"/>
                <a:cs typeface="Arial MT"/>
              </a:rPr>
              <a:t>Success</a:t>
            </a:r>
            <a:r>
              <a:rPr sz="3600" spc="-8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Rate</a:t>
            </a:r>
            <a:r>
              <a:rPr sz="3600" spc="-7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Yearly</a:t>
            </a:r>
            <a:r>
              <a:rPr sz="3600" spc="-80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Trend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 dirty="0">
              <a:latin typeface="Arial MT"/>
              <a:cs typeface="Arial MT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latin typeface="Arial MT"/>
                <a:cs typeface="Arial MT"/>
              </a:rPr>
              <a:t>Scatter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50" dirty="0">
                <a:latin typeface="Arial MT"/>
                <a:cs typeface="Arial MT"/>
              </a:rPr>
              <a:t>plots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05" dirty="0">
                <a:latin typeface="Arial MT"/>
                <a:cs typeface="Arial MT"/>
              </a:rPr>
              <a:t>show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50" dirty="0">
                <a:latin typeface="Arial MT"/>
                <a:cs typeface="Arial MT"/>
              </a:rPr>
              <a:t>the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05" dirty="0">
                <a:latin typeface="Arial MT"/>
                <a:cs typeface="Arial MT"/>
              </a:rPr>
              <a:t>relationship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45" dirty="0">
                <a:latin typeface="Arial MT"/>
                <a:cs typeface="Arial MT"/>
              </a:rPr>
              <a:t>between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55" dirty="0">
                <a:latin typeface="Arial MT"/>
                <a:cs typeface="Arial MT"/>
              </a:rPr>
              <a:t>variables.</a:t>
            </a:r>
            <a:r>
              <a:rPr sz="3600" spc="-35" dirty="0">
                <a:latin typeface="Arial MT"/>
                <a:cs typeface="Arial MT"/>
              </a:rPr>
              <a:t> </a:t>
            </a:r>
            <a:r>
              <a:rPr sz="3600" spc="120" dirty="0">
                <a:latin typeface="Arial MT"/>
                <a:cs typeface="Arial MT"/>
              </a:rPr>
              <a:t>If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05" dirty="0">
                <a:latin typeface="Arial MT"/>
                <a:cs typeface="Arial MT"/>
              </a:rPr>
              <a:t>relationship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exists, </a:t>
            </a:r>
            <a:r>
              <a:rPr sz="3600" spc="130" dirty="0">
                <a:latin typeface="Arial MT"/>
                <a:cs typeface="Arial MT"/>
              </a:rPr>
              <a:t>they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85" dirty="0">
                <a:latin typeface="Arial MT"/>
                <a:cs typeface="Arial MT"/>
              </a:rPr>
              <a:t>could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40" dirty="0">
                <a:latin typeface="Arial MT"/>
                <a:cs typeface="Arial MT"/>
              </a:rPr>
              <a:t>be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used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25" dirty="0">
                <a:latin typeface="Arial MT"/>
                <a:cs typeface="Arial MT"/>
              </a:rPr>
              <a:t>in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14" dirty="0">
                <a:latin typeface="Arial MT"/>
                <a:cs typeface="Arial MT"/>
              </a:rPr>
              <a:t>machine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05" dirty="0">
                <a:latin typeface="Arial MT"/>
                <a:cs typeface="Arial MT"/>
              </a:rPr>
              <a:t>learning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30" dirty="0">
                <a:latin typeface="Arial MT"/>
                <a:cs typeface="Arial MT"/>
              </a:rPr>
              <a:t>model.</a:t>
            </a:r>
            <a:endParaRPr sz="3600" dirty="0">
              <a:latin typeface="Arial MT"/>
              <a:cs typeface="Arial MT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latin typeface="Arial MT"/>
                <a:cs typeface="Arial MT"/>
              </a:rPr>
              <a:t>Bar</a:t>
            </a:r>
            <a:r>
              <a:rPr sz="3600" spc="-50" dirty="0">
                <a:latin typeface="Arial MT"/>
                <a:cs typeface="Arial MT"/>
              </a:rPr>
              <a:t> </a:t>
            </a:r>
            <a:r>
              <a:rPr sz="3600" spc="114" dirty="0">
                <a:latin typeface="Arial MT"/>
                <a:cs typeface="Arial MT"/>
              </a:rPr>
              <a:t>charts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05" dirty="0">
                <a:latin typeface="Arial MT"/>
                <a:cs typeface="Arial MT"/>
              </a:rPr>
              <a:t>show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10" dirty="0">
                <a:latin typeface="Arial MT"/>
                <a:cs typeface="Arial MT"/>
              </a:rPr>
              <a:t>comparisons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50" dirty="0">
                <a:latin typeface="Arial MT"/>
                <a:cs typeface="Arial MT"/>
              </a:rPr>
              <a:t>among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20" dirty="0">
                <a:latin typeface="Arial MT"/>
                <a:cs typeface="Arial MT"/>
              </a:rPr>
              <a:t>discrete</a:t>
            </a:r>
            <a:r>
              <a:rPr sz="3600" spc="-50" dirty="0">
                <a:latin typeface="Arial MT"/>
                <a:cs typeface="Arial MT"/>
              </a:rPr>
              <a:t> </a:t>
            </a:r>
            <a:r>
              <a:rPr sz="3600" spc="100" dirty="0">
                <a:latin typeface="Arial MT"/>
                <a:cs typeface="Arial MT"/>
              </a:rPr>
              <a:t>categories.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The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14" dirty="0">
                <a:latin typeface="Arial MT"/>
                <a:cs typeface="Arial MT"/>
              </a:rPr>
              <a:t>goal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is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225" dirty="0">
                <a:latin typeface="Arial MT"/>
                <a:cs typeface="Arial MT"/>
              </a:rPr>
              <a:t>to</a:t>
            </a:r>
            <a:r>
              <a:rPr sz="3600" spc="-50" dirty="0">
                <a:latin typeface="Arial MT"/>
                <a:cs typeface="Arial MT"/>
              </a:rPr>
              <a:t> </a:t>
            </a:r>
            <a:r>
              <a:rPr sz="3600" spc="105" dirty="0">
                <a:latin typeface="Arial MT"/>
                <a:cs typeface="Arial MT"/>
              </a:rPr>
              <a:t>show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25" dirty="0">
                <a:latin typeface="Arial MT"/>
                <a:cs typeface="Arial MT"/>
              </a:rPr>
              <a:t>the </a:t>
            </a:r>
            <a:r>
              <a:rPr sz="3600" spc="105" dirty="0">
                <a:latin typeface="Arial MT"/>
                <a:cs typeface="Arial MT"/>
              </a:rPr>
              <a:t>relationship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45" dirty="0">
                <a:latin typeface="Arial MT"/>
                <a:cs typeface="Arial MT"/>
              </a:rPr>
              <a:t>between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50" dirty="0">
                <a:latin typeface="Arial MT"/>
                <a:cs typeface="Arial MT"/>
              </a:rPr>
              <a:t>the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14" dirty="0">
                <a:latin typeface="Arial MT"/>
                <a:cs typeface="Arial MT"/>
              </a:rPr>
              <a:t>speci</a:t>
            </a:r>
            <a:r>
              <a:rPr sz="3600" spc="114" dirty="0">
                <a:latin typeface="Times New Roman"/>
                <a:cs typeface="Times New Roman"/>
              </a:rPr>
              <a:t>f</a:t>
            </a:r>
            <a:r>
              <a:rPr sz="3600" spc="114" dirty="0">
                <a:latin typeface="Arial MT"/>
                <a:cs typeface="Arial MT"/>
              </a:rPr>
              <a:t>ic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10" dirty="0">
                <a:latin typeface="Arial MT"/>
                <a:cs typeface="Arial MT"/>
              </a:rPr>
              <a:t>categories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55" dirty="0">
                <a:latin typeface="Arial MT"/>
                <a:cs typeface="Arial MT"/>
              </a:rPr>
              <a:t>being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45" dirty="0">
                <a:latin typeface="Arial MT"/>
                <a:cs typeface="Arial MT"/>
              </a:rPr>
              <a:t>compared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00" dirty="0">
                <a:latin typeface="Arial MT"/>
                <a:cs typeface="Arial MT"/>
              </a:rPr>
              <a:t>and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measured </a:t>
            </a:r>
            <a:r>
              <a:rPr sz="3600" spc="-10" dirty="0">
                <a:latin typeface="Arial MT"/>
                <a:cs typeface="Arial MT"/>
              </a:rPr>
              <a:t>value.</a:t>
            </a:r>
            <a:endParaRPr sz="3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latin typeface="Arial MT"/>
                <a:cs typeface="Arial MT"/>
              </a:rPr>
              <a:t>Line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14" dirty="0">
                <a:latin typeface="Arial MT"/>
                <a:cs typeface="Arial MT"/>
              </a:rPr>
              <a:t>charts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05" dirty="0">
                <a:latin typeface="Arial MT"/>
                <a:cs typeface="Arial MT"/>
              </a:rPr>
              <a:t>show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10" dirty="0">
                <a:latin typeface="Arial MT"/>
                <a:cs typeface="Arial MT"/>
              </a:rPr>
              <a:t>trends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25" dirty="0">
                <a:latin typeface="Arial MT"/>
                <a:cs typeface="Arial MT"/>
              </a:rPr>
              <a:t>in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00" dirty="0">
                <a:latin typeface="Arial MT"/>
                <a:cs typeface="Arial MT"/>
              </a:rPr>
              <a:t>data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85" dirty="0">
                <a:latin typeface="Arial MT"/>
                <a:cs typeface="Arial MT"/>
              </a:rPr>
              <a:t>over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170" dirty="0">
                <a:latin typeface="Arial MT"/>
                <a:cs typeface="Arial MT"/>
              </a:rPr>
              <a:t>time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125" dirty="0">
                <a:latin typeface="Arial MT"/>
                <a:cs typeface="Arial MT"/>
              </a:rPr>
              <a:t>(time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series).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 dirty="0">
              <a:latin typeface="Arial MT"/>
              <a:cs typeface="Arial MT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sz="2950" u="sng" spc="-4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-7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URL:</a:t>
            </a:r>
            <a:r>
              <a:rPr sz="2950" u="sng" spc="-4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-14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</a:t>
            </a:r>
            <a:r>
              <a:rPr sz="2950" u="sng" spc="-4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6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sz="2950" u="sng" spc="-4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2950" u="sng" spc="-4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4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Visualization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A84584-4E29-F87E-87BE-3F747A0F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363828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latin typeface="Arial MT"/>
                <a:cs typeface="Arial MT"/>
              </a:rPr>
              <a:t>Performed</a:t>
            </a:r>
            <a:r>
              <a:rPr sz="2800" spc="-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SQL</a:t>
            </a:r>
            <a:r>
              <a:rPr sz="2800" spc="-120" dirty="0">
                <a:latin typeface="Arial MT"/>
                <a:cs typeface="Arial MT"/>
              </a:rPr>
              <a:t> </a:t>
            </a:r>
            <a:r>
              <a:rPr sz="2800" spc="90" dirty="0">
                <a:latin typeface="Arial MT"/>
                <a:cs typeface="Arial MT"/>
              </a:rPr>
              <a:t>queries:</a:t>
            </a:r>
            <a:endParaRPr sz="28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latin typeface="Arial MT"/>
                <a:cs typeface="Arial MT"/>
              </a:rPr>
              <a:t>Displaying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names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135" dirty="0">
                <a:latin typeface="Arial MT"/>
                <a:cs typeface="Arial MT"/>
              </a:rPr>
              <a:t>of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unique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launch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sites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in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50" dirty="0">
                <a:latin typeface="Arial MT"/>
                <a:cs typeface="Arial MT"/>
              </a:rPr>
              <a:t>space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50" dirty="0">
                <a:latin typeface="Arial MT"/>
                <a:cs typeface="Arial MT"/>
              </a:rPr>
              <a:t>mission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latin typeface="Arial MT"/>
                <a:cs typeface="Arial MT"/>
              </a:rPr>
              <a:t>Displaying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spc="65" dirty="0">
                <a:latin typeface="Arial MT"/>
                <a:cs typeface="Arial MT"/>
              </a:rPr>
              <a:t>5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70" dirty="0">
                <a:latin typeface="Arial MT"/>
                <a:cs typeface="Arial MT"/>
              </a:rPr>
              <a:t>records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70" dirty="0">
                <a:latin typeface="Arial MT"/>
                <a:cs typeface="Arial MT"/>
              </a:rPr>
              <a:t>where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launch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sites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105" dirty="0">
                <a:latin typeface="Arial MT"/>
                <a:cs typeface="Arial MT"/>
              </a:rPr>
              <a:t>begin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spc="130" dirty="0">
                <a:latin typeface="Arial MT"/>
                <a:cs typeface="Arial MT"/>
              </a:rPr>
              <a:t>with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90" dirty="0">
                <a:latin typeface="Arial MT"/>
                <a:cs typeface="Arial MT"/>
              </a:rPr>
              <a:t>string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‘CCA'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latin typeface="Arial MT"/>
                <a:cs typeface="Arial MT"/>
              </a:rPr>
              <a:t>Displaying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total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spc="60" dirty="0">
                <a:latin typeface="Arial MT"/>
                <a:cs typeface="Arial MT"/>
              </a:rPr>
              <a:t>payload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mass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carried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by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spc="70" dirty="0">
                <a:latin typeface="Arial MT"/>
                <a:cs typeface="Arial MT"/>
              </a:rPr>
              <a:t>boosters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launched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by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spc="-20" dirty="0">
                <a:latin typeface="Arial MT"/>
                <a:cs typeface="Arial MT"/>
              </a:rPr>
              <a:t>NASA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(CRS)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latin typeface="Arial MT"/>
                <a:cs typeface="Arial MT"/>
              </a:rPr>
              <a:t>Displaying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average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60" dirty="0">
                <a:latin typeface="Arial MT"/>
                <a:cs typeface="Arial MT"/>
              </a:rPr>
              <a:t>payload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mass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carried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by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booster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50" dirty="0">
                <a:latin typeface="Arial MT"/>
                <a:cs typeface="Arial MT"/>
              </a:rPr>
              <a:t>version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F9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spc="-20" dirty="0">
                <a:latin typeface="Arial MT"/>
                <a:cs typeface="Arial MT"/>
              </a:rPr>
              <a:t>v1.1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latin typeface="Arial MT"/>
                <a:cs typeface="Arial MT"/>
              </a:rPr>
              <a:t>Listing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date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when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50" dirty="0">
                <a:latin typeface="Times New Roman"/>
                <a:cs typeface="Times New Roman"/>
              </a:rPr>
              <a:t>f</a:t>
            </a:r>
            <a:r>
              <a:rPr sz="2500" spc="50" dirty="0">
                <a:latin typeface="Arial MT"/>
                <a:cs typeface="Arial MT"/>
              </a:rPr>
              <a:t>irst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60" dirty="0">
                <a:latin typeface="Arial MT"/>
                <a:cs typeface="Arial MT"/>
              </a:rPr>
              <a:t>successful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90" dirty="0">
                <a:latin typeface="Arial MT"/>
                <a:cs typeface="Arial MT"/>
              </a:rPr>
              <a:t>landing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120" dirty="0">
                <a:latin typeface="Arial MT"/>
                <a:cs typeface="Arial MT"/>
              </a:rPr>
              <a:t>outcome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in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110" dirty="0">
                <a:latin typeface="Arial MT"/>
                <a:cs typeface="Arial MT"/>
              </a:rPr>
              <a:t>ground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pad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was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50" dirty="0">
                <a:latin typeface="Arial MT"/>
                <a:cs typeface="Arial MT"/>
              </a:rPr>
              <a:t>achieved</a:t>
            </a:r>
            <a:endParaRPr sz="2500" dirty="0">
              <a:latin typeface="Arial MT"/>
              <a:cs typeface="Arial MT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latin typeface="Arial MT"/>
                <a:cs typeface="Arial MT"/>
              </a:rPr>
              <a:t>Listing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names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135" dirty="0">
                <a:latin typeface="Arial MT"/>
                <a:cs typeface="Arial MT"/>
              </a:rPr>
              <a:t>of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70" dirty="0">
                <a:latin typeface="Arial MT"/>
                <a:cs typeface="Arial MT"/>
              </a:rPr>
              <a:t>boosters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125" dirty="0">
                <a:latin typeface="Arial MT"/>
                <a:cs typeface="Arial MT"/>
              </a:rPr>
              <a:t>which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have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success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in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drone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65" dirty="0">
                <a:latin typeface="Arial MT"/>
                <a:cs typeface="Arial MT"/>
              </a:rPr>
              <a:t>ship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65" dirty="0">
                <a:latin typeface="Arial MT"/>
                <a:cs typeface="Arial MT"/>
              </a:rPr>
              <a:t>and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have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60" dirty="0">
                <a:latin typeface="Arial MT"/>
                <a:cs typeface="Arial MT"/>
              </a:rPr>
              <a:t>payload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mass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70" dirty="0">
                <a:latin typeface="Arial MT"/>
                <a:cs typeface="Arial MT"/>
              </a:rPr>
              <a:t>greater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than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254" dirty="0">
                <a:latin typeface="Arial MT"/>
                <a:cs typeface="Arial MT"/>
              </a:rPr>
              <a:t>4000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but </a:t>
            </a:r>
            <a:r>
              <a:rPr sz="2500" dirty="0">
                <a:latin typeface="Arial MT"/>
                <a:cs typeface="Arial MT"/>
              </a:rPr>
              <a:t>less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than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spc="240" dirty="0">
                <a:latin typeface="Arial MT"/>
                <a:cs typeface="Arial MT"/>
              </a:rPr>
              <a:t>6000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latin typeface="Arial MT"/>
                <a:cs typeface="Arial MT"/>
              </a:rPr>
              <a:t>Listing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total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110" dirty="0">
                <a:latin typeface="Arial MT"/>
                <a:cs typeface="Arial MT"/>
              </a:rPr>
              <a:t>number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135" dirty="0">
                <a:latin typeface="Arial MT"/>
                <a:cs typeface="Arial MT"/>
              </a:rPr>
              <a:t>of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60" dirty="0">
                <a:latin typeface="Arial MT"/>
                <a:cs typeface="Arial MT"/>
              </a:rPr>
              <a:t>successful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65" dirty="0">
                <a:latin typeface="Arial MT"/>
                <a:cs typeface="Arial MT"/>
              </a:rPr>
              <a:t>and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55" dirty="0">
                <a:latin typeface="Arial MT"/>
                <a:cs typeface="Arial MT"/>
              </a:rPr>
              <a:t>failure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60" dirty="0">
                <a:latin typeface="Arial MT"/>
                <a:cs typeface="Arial MT"/>
              </a:rPr>
              <a:t>mission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90" dirty="0">
                <a:latin typeface="Arial MT"/>
                <a:cs typeface="Arial MT"/>
              </a:rPr>
              <a:t>outcomes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latin typeface="Arial MT"/>
                <a:cs typeface="Arial MT"/>
              </a:rPr>
              <a:t>Listing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names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135" dirty="0">
                <a:latin typeface="Arial MT"/>
                <a:cs typeface="Arial MT"/>
              </a:rPr>
              <a:t>of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booster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versions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125" dirty="0">
                <a:latin typeface="Arial MT"/>
                <a:cs typeface="Arial MT"/>
              </a:rPr>
              <a:t>which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have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carried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90" dirty="0">
                <a:latin typeface="Arial MT"/>
                <a:cs typeface="Arial MT"/>
              </a:rPr>
              <a:t>maximum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60" dirty="0">
                <a:latin typeface="Arial MT"/>
                <a:cs typeface="Arial MT"/>
              </a:rPr>
              <a:t>payload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-20" dirty="0">
                <a:latin typeface="Arial MT"/>
                <a:cs typeface="Arial MT"/>
              </a:rPr>
              <a:t>mass</a:t>
            </a:r>
            <a:endParaRPr sz="2500" dirty="0">
              <a:latin typeface="Arial MT"/>
              <a:cs typeface="Arial MT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latin typeface="Arial MT"/>
                <a:cs typeface="Arial MT"/>
              </a:rPr>
              <a:t>Listing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75" dirty="0">
                <a:latin typeface="Arial MT"/>
                <a:cs typeface="Arial MT"/>
              </a:rPr>
              <a:t>failed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90" dirty="0">
                <a:latin typeface="Arial MT"/>
                <a:cs typeface="Arial MT"/>
              </a:rPr>
              <a:t>landing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outcomes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in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drone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ship,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their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booster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versions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65" dirty="0">
                <a:latin typeface="Arial MT"/>
                <a:cs typeface="Arial MT"/>
              </a:rPr>
              <a:t>and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launch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55" dirty="0">
                <a:latin typeface="Arial MT"/>
                <a:cs typeface="Arial MT"/>
              </a:rPr>
              <a:t>site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names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for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95" dirty="0">
                <a:latin typeface="Arial MT"/>
                <a:cs typeface="Arial MT"/>
              </a:rPr>
              <a:t>months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25" dirty="0">
                <a:latin typeface="Arial MT"/>
                <a:cs typeface="Arial MT"/>
              </a:rPr>
              <a:t>in </a:t>
            </a:r>
            <a:r>
              <a:rPr sz="2500" dirty="0">
                <a:latin typeface="Arial MT"/>
                <a:cs typeface="Arial MT"/>
              </a:rPr>
              <a:t>year</a:t>
            </a:r>
            <a:r>
              <a:rPr sz="2500" spc="65" dirty="0">
                <a:latin typeface="Arial MT"/>
                <a:cs typeface="Arial MT"/>
              </a:rPr>
              <a:t> </a:t>
            </a:r>
            <a:r>
              <a:rPr sz="2500" spc="-20" dirty="0">
                <a:latin typeface="Arial MT"/>
                <a:cs typeface="Arial MT"/>
              </a:rPr>
              <a:t>2015</a:t>
            </a:r>
            <a:endParaRPr sz="2500" dirty="0">
              <a:latin typeface="Arial MT"/>
              <a:cs typeface="Arial MT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latin typeface="Arial MT"/>
                <a:cs typeface="Arial MT"/>
              </a:rPr>
              <a:t>Ranking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120" dirty="0">
                <a:latin typeface="Arial MT"/>
                <a:cs typeface="Arial MT"/>
              </a:rPr>
              <a:t>count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135" dirty="0">
                <a:latin typeface="Arial MT"/>
                <a:cs typeface="Arial MT"/>
              </a:rPr>
              <a:t>of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90" dirty="0">
                <a:latin typeface="Arial MT"/>
                <a:cs typeface="Arial MT"/>
              </a:rPr>
              <a:t>landing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outcomes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(such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as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Failure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70" dirty="0">
                <a:latin typeface="Arial MT"/>
                <a:cs typeface="Arial MT"/>
              </a:rPr>
              <a:t>(drone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50" dirty="0">
                <a:latin typeface="Arial MT"/>
                <a:cs typeface="Arial MT"/>
              </a:rPr>
              <a:t>ship)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or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Success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(ground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pad))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between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100" dirty="0">
                <a:latin typeface="Arial MT"/>
                <a:cs typeface="Arial MT"/>
              </a:rPr>
              <a:t>the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40" dirty="0">
                <a:latin typeface="Arial MT"/>
                <a:cs typeface="Arial MT"/>
              </a:rPr>
              <a:t>date </a:t>
            </a:r>
            <a:r>
              <a:rPr sz="2500" spc="70" dirty="0">
                <a:latin typeface="Arial MT"/>
                <a:cs typeface="Arial MT"/>
              </a:rPr>
              <a:t>2010-</a:t>
            </a:r>
            <a:r>
              <a:rPr sz="2500" spc="105" dirty="0">
                <a:latin typeface="Arial MT"/>
                <a:cs typeface="Arial MT"/>
              </a:rPr>
              <a:t>06-</a:t>
            </a:r>
            <a:r>
              <a:rPr sz="2500" spc="125" dirty="0">
                <a:latin typeface="Arial MT"/>
                <a:cs typeface="Arial MT"/>
              </a:rPr>
              <a:t>04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65" dirty="0">
                <a:latin typeface="Arial MT"/>
                <a:cs typeface="Arial MT"/>
              </a:rPr>
              <a:t>and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-50" dirty="0">
                <a:latin typeface="Arial MT"/>
                <a:cs typeface="Arial MT"/>
              </a:rPr>
              <a:t>2017-</a:t>
            </a:r>
            <a:r>
              <a:rPr sz="2500" spc="95" dirty="0">
                <a:latin typeface="Arial MT"/>
                <a:cs typeface="Arial MT"/>
              </a:rPr>
              <a:t>03-</a:t>
            </a:r>
            <a:r>
              <a:rPr sz="2500" spc="135" dirty="0">
                <a:latin typeface="Arial MT"/>
                <a:cs typeface="Arial MT"/>
              </a:rPr>
              <a:t>20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85" dirty="0">
                <a:latin typeface="Arial MT"/>
                <a:cs typeface="Arial MT"/>
              </a:rPr>
              <a:t>in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90" dirty="0">
                <a:latin typeface="Arial MT"/>
                <a:cs typeface="Arial MT"/>
              </a:rPr>
              <a:t>descending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75" dirty="0">
                <a:latin typeface="Arial MT"/>
                <a:cs typeface="Arial MT"/>
              </a:rPr>
              <a:t>order</a:t>
            </a:r>
            <a:endParaRPr sz="2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08125" y="2920850"/>
            <a:ext cx="17264380" cy="79838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latin typeface="Arial MT"/>
                <a:cs typeface="Arial MT"/>
              </a:rPr>
              <a:t>Added</a:t>
            </a:r>
            <a:r>
              <a:rPr sz="2900" spc="-35" dirty="0">
                <a:latin typeface="Arial MT"/>
                <a:cs typeface="Arial MT"/>
              </a:rPr>
              <a:t> </a:t>
            </a:r>
            <a:r>
              <a:rPr sz="2900" spc="60" dirty="0">
                <a:latin typeface="Arial MT"/>
                <a:cs typeface="Arial MT"/>
              </a:rPr>
              <a:t>Marker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165" dirty="0">
                <a:latin typeface="Arial MT"/>
                <a:cs typeface="Arial MT"/>
              </a:rPr>
              <a:t>with</a:t>
            </a:r>
            <a:r>
              <a:rPr sz="2900" spc="-35" dirty="0">
                <a:latin typeface="Arial MT"/>
                <a:cs typeface="Arial MT"/>
              </a:rPr>
              <a:t> </a:t>
            </a:r>
            <a:r>
              <a:rPr sz="2900" spc="75" dirty="0">
                <a:latin typeface="Arial MT"/>
                <a:cs typeface="Arial MT"/>
              </a:rPr>
              <a:t>Circle,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80" dirty="0">
                <a:latin typeface="Arial MT"/>
                <a:cs typeface="Arial MT"/>
              </a:rPr>
              <a:t>Popup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55" dirty="0">
                <a:latin typeface="Arial MT"/>
                <a:cs typeface="Arial MT"/>
              </a:rPr>
              <a:t>Label</a:t>
            </a:r>
            <a:r>
              <a:rPr sz="2900" spc="-35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and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Text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55" dirty="0">
                <a:latin typeface="Arial MT"/>
                <a:cs typeface="Arial MT"/>
              </a:rPr>
              <a:t>Label</a:t>
            </a:r>
            <a:r>
              <a:rPr sz="2900" spc="-35" dirty="0">
                <a:latin typeface="Arial MT"/>
                <a:cs typeface="Arial MT"/>
              </a:rPr>
              <a:t> </a:t>
            </a:r>
            <a:r>
              <a:rPr sz="2900" spc="180" dirty="0">
                <a:latin typeface="Arial MT"/>
                <a:cs typeface="Arial MT"/>
              </a:rPr>
              <a:t>of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-10" dirty="0">
                <a:latin typeface="Arial MT"/>
                <a:cs typeface="Arial MT"/>
              </a:rPr>
              <a:t>NASA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60" dirty="0">
                <a:latin typeface="Arial MT"/>
                <a:cs typeface="Arial MT"/>
              </a:rPr>
              <a:t>Johnson</a:t>
            </a:r>
            <a:r>
              <a:rPr sz="2900" spc="-35" dirty="0">
                <a:latin typeface="Arial MT"/>
                <a:cs typeface="Arial MT"/>
              </a:rPr>
              <a:t> </a:t>
            </a:r>
            <a:r>
              <a:rPr sz="2900" spc="65" dirty="0">
                <a:latin typeface="Arial MT"/>
                <a:cs typeface="Arial MT"/>
              </a:rPr>
              <a:t>Space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100" dirty="0">
                <a:latin typeface="Arial MT"/>
                <a:cs typeface="Arial MT"/>
              </a:rPr>
              <a:t>Center</a:t>
            </a:r>
            <a:r>
              <a:rPr sz="2900" spc="-35" dirty="0">
                <a:latin typeface="Arial MT"/>
                <a:cs typeface="Arial MT"/>
              </a:rPr>
              <a:t> </a:t>
            </a:r>
            <a:r>
              <a:rPr sz="2900" spc="85" dirty="0">
                <a:latin typeface="Arial MT"/>
                <a:cs typeface="Arial MT"/>
              </a:rPr>
              <a:t>using </a:t>
            </a:r>
            <a:r>
              <a:rPr sz="2900" spc="95" dirty="0">
                <a:latin typeface="Arial MT"/>
                <a:cs typeface="Arial MT"/>
              </a:rPr>
              <a:t>its</a:t>
            </a:r>
            <a:r>
              <a:rPr sz="2900" spc="-35" dirty="0">
                <a:latin typeface="Arial MT"/>
                <a:cs typeface="Arial MT"/>
              </a:rPr>
              <a:t> </a:t>
            </a:r>
            <a:r>
              <a:rPr sz="2900" spc="125" dirty="0">
                <a:latin typeface="Arial MT"/>
                <a:cs typeface="Arial MT"/>
              </a:rPr>
              <a:t>latitude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and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140" dirty="0">
                <a:latin typeface="Arial MT"/>
                <a:cs typeface="Arial MT"/>
              </a:rPr>
              <a:t>longitude</a:t>
            </a:r>
            <a:r>
              <a:rPr sz="2900" spc="-35" dirty="0">
                <a:latin typeface="Arial MT"/>
                <a:cs typeface="Arial MT"/>
              </a:rPr>
              <a:t> </a:t>
            </a:r>
            <a:r>
              <a:rPr sz="2900" spc="110" dirty="0">
                <a:latin typeface="Arial MT"/>
                <a:cs typeface="Arial MT"/>
              </a:rPr>
              <a:t>coordinates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as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a</a:t>
            </a:r>
            <a:r>
              <a:rPr sz="2900" spc="-35" dirty="0">
                <a:latin typeface="Arial MT"/>
                <a:cs typeface="Arial MT"/>
              </a:rPr>
              <a:t> </a:t>
            </a:r>
            <a:r>
              <a:rPr sz="2900" spc="105" dirty="0">
                <a:latin typeface="Arial MT"/>
                <a:cs typeface="Arial MT"/>
              </a:rPr>
              <a:t>start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110" dirty="0">
                <a:latin typeface="Arial MT"/>
                <a:cs typeface="Arial MT"/>
              </a:rPr>
              <a:t>location.</a:t>
            </a:r>
            <a:endParaRPr sz="2900" dirty="0">
              <a:latin typeface="Arial MT"/>
              <a:cs typeface="Arial MT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latin typeface="Arial MT"/>
                <a:cs typeface="Arial MT"/>
              </a:rPr>
              <a:t>Added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Markers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spc="165" dirty="0">
                <a:latin typeface="Arial MT"/>
                <a:cs typeface="Arial MT"/>
              </a:rPr>
              <a:t>with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spc="75" dirty="0">
                <a:latin typeface="Arial MT"/>
                <a:cs typeface="Arial MT"/>
              </a:rPr>
              <a:t>Circle,</a:t>
            </a:r>
            <a:r>
              <a:rPr sz="2900" spc="25" dirty="0">
                <a:latin typeface="Arial MT"/>
                <a:cs typeface="Arial MT"/>
              </a:rPr>
              <a:t> </a:t>
            </a:r>
            <a:r>
              <a:rPr sz="2900" spc="80" dirty="0">
                <a:latin typeface="Arial MT"/>
                <a:cs typeface="Arial MT"/>
              </a:rPr>
              <a:t>Popup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spc="55" dirty="0">
                <a:latin typeface="Arial MT"/>
                <a:cs typeface="Arial MT"/>
              </a:rPr>
              <a:t>Label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and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Text</a:t>
            </a:r>
            <a:r>
              <a:rPr sz="2900" spc="25" dirty="0">
                <a:latin typeface="Arial MT"/>
                <a:cs typeface="Arial MT"/>
              </a:rPr>
              <a:t> </a:t>
            </a:r>
            <a:r>
              <a:rPr sz="2900" spc="55" dirty="0">
                <a:latin typeface="Arial MT"/>
                <a:cs typeface="Arial MT"/>
              </a:rPr>
              <a:t>Label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spc="180" dirty="0">
                <a:latin typeface="Arial MT"/>
                <a:cs typeface="Arial MT"/>
              </a:rPr>
              <a:t>of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all</a:t>
            </a:r>
            <a:r>
              <a:rPr sz="2900" spc="25" dirty="0">
                <a:latin typeface="Arial MT"/>
                <a:cs typeface="Arial MT"/>
              </a:rPr>
              <a:t> </a:t>
            </a:r>
            <a:r>
              <a:rPr sz="2900" spc="75" dirty="0">
                <a:latin typeface="Arial MT"/>
                <a:cs typeface="Arial MT"/>
              </a:rPr>
              <a:t>Launch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Sites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using</a:t>
            </a:r>
            <a:r>
              <a:rPr sz="2900" spc="20" dirty="0">
                <a:latin typeface="Arial MT"/>
                <a:cs typeface="Arial MT"/>
              </a:rPr>
              <a:t> </a:t>
            </a:r>
            <a:r>
              <a:rPr sz="2900" spc="120" dirty="0">
                <a:latin typeface="Arial MT"/>
                <a:cs typeface="Arial MT"/>
              </a:rPr>
              <a:t>their</a:t>
            </a:r>
            <a:r>
              <a:rPr sz="2900" spc="25" dirty="0">
                <a:latin typeface="Arial MT"/>
                <a:cs typeface="Arial MT"/>
              </a:rPr>
              <a:t> </a:t>
            </a:r>
            <a:r>
              <a:rPr sz="2900" spc="114" dirty="0">
                <a:latin typeface="Arial MT"/>
                <a:cs typeface="Arial MT"/>
              </a:rPr>
              <a:t>latitude </a:t>
            </a:r>
            <a:r>
              <a:rPr sz="2900" spc="95" dirty="0">
                <a:latin typeface="Arial MT"/>
                <a:cs typeface="Arial MT"/>
              </a:rPr>
              <a:t>and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40" dirty="0">
                <a:latin typeface="Arial MT"/>
                <a:cs typeface="Arial MT"/>
              </a:rPr>
              <a:t>longitude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10" dirty="0">
                <a:latin typeface="Arial MT"/>
                <a:cs typeface="Arial MT"/>
              </a:rPr>
              <a:t>coordinates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90" dirty="0">
                <a:latin typeface="Arial MT"/>
                <a:cs typeface="Arial MT"/>
              </a:rPr>
              <a:t>to</a:t>
            </a:r>
            <a:r>
              <a:rPr sz="2900" spc="-5" dirty="0">
                <a:latin typeface="Arial MT"/>
                <a:cs typeface="Arial MT"/>
              </a:rPr>
              <a:t> </a:t>
            </a:r>
            <a:r>
              <a:rPr sz="2900" spc="100" dirty="0">
                <a:latin typeface="Arial MT"/>
                <a:cs typeface="Arial MT"/>
              </a:rPr>
              <a:t>show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20" dirty="0">
                <a:latin typeface="Arial MT"/>
                <a:cs typeface="Arial MT"/>
              </a:rPr>
              <a:t>their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10" dirty="0">
                <a:latin typeface="Arial MT"/>
                <a:cs typeface="Arial MT"/>
              </a:rPr>
              <a:t>geographical</a:t>
            </a:r>
            <a:r>
              <a:rPr sz="2900" spc="-5" dirty="0">
                <a:latin typeface="Arial MT"/>
                <a:cs typeface="Arial MT"/>
              </a:rPr>
              <a:t> </a:t>
            </a:r>
            <a:r>
              <a:rPr sz="2900" spc="110" dirty="0">
                <a:latin typeface="Arial MT"/>
                <a:cs typeface="Arial MT"/>
              </a:rPr>
              <a:t>locations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and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130" dirty="0">
                <a:latin typeface="Arial MT"/>
                <a:cs typeface="Arial MT"/>
              </a:rPr>
              <a:t>proximity</a:t>
            </a:r>
            <a:r>
              <a:rPr sz="2900" spc="-5" dirty="0">
                <a:latin typeface="Arial MT"/>
                <a:cs typeface="Arial MT"/>
              </a:rPr>
              <a:t> </a:t>
            </a:r>
            <a:r>
              <a:rPr sz="2900" spc="190" dirty="0">
                <a:latin typeface="Arial MT"/>
                <a:cs typeface="Arial MT"/>
              </a:rPr>
              <a:t>to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70" dirty="0">
                <a:latin typeface="Arial MT"/>
                <a:cs typeface="Arial MT"/>
              </a:rPr>
              <a:t>Equator</a:t>
            </a:r>
            <a:r>
              <a:rPr sz="2900" spc="-10" dirty="0">
                <a:latin typeface="Arial MT"/>
                <a:cs typeface="Arial MT"/>
              </a:rPr>
              <a:t> </a:t>
            </a:r>
            <a:r>
              <a:rPr sz="2900" spc="70" dirty="0">
                <a:latin typeface="Arial MT"/>
                <a:cs typeface="Arial MT"/>
              </a:rPr>
              <a:t>and </a:t>
            </a:r>
            <a:r>
              <a:rPr sz="2900" spc="55" dirty="0">
                <a:latin typeface="Arial MT"/>
                <a:cs typeface="Arial MT"/>
              </a:rPr>
              <a:t>coasts.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latin typeface="Arial MT"/>
                <a:cs typeface="Arial MT"/>
              </a:rPr>
              <a:t>Coloured</a:t>
            </a:r>
            <a:r>
              <a:rPr sz="3300" spc="-125" dirty="0">
                <a:latin typeface="Arial MT"/>
                <a:cs typeface="Arial MT"/>
              </a:rPr>
              <a:t> </a:t>
            </a:r>
            <a:r>
              <a:rPr sz="3300" spc="85" dirty="0">
                <a:latin typeface="Arial MT"/>
                <a:cs typeface="Arial MT"/>
              </a:rPr>
              <a:t>Markers</a:t>
            </a:r>
            <a:r>
              <a:rPr sz="3300" spc="-120" dirty="0">
                <a:latin typeface="Arial MT"/>
                <a:cs typeface="Arial MT"/>
              </a:rPr>
              <a:t> </a:t>
            </a:r>
            <a:r>
              <a:rPr sz="3300" spc="220" dirty="0">
                <a:latin typeface="Arial MT"/>
                <a:cs typeface="Arial MT"/>
              </a:rPr>
              <a:t>of</a:t>
            </a:r>
            <a:r>
              <a:rPr sz="3300" spc="-125" dirty="0">
                <a:latin typeface="Arial MT"/>
                <a:cs typeface="Arial MT"/>
              </a:rPr>
              <a:t> </a:t>
            </a:r>
            <a:r>
              <a:rPr sz="3300" spc="165" dirty="0">
                <a:latin typeface="Arial MT"/>
                <a:cs typeface="Arial MT"/>
              </a:rPr>
              <a:t>the</a:t>
            </a:r>
            <a:r>
              <a:rPr sz="3300" spc="-120" dirty="0">
                <a:latin typeface="Arial MT"/>
                <a:cs typeface="Arial MT"/>
              </a:rPr>
              <a:t> </a:t>
            </a:r>
            <a:r>
              <a:rPr sz="3300" spc="145" dirty="0">
                <a:latin typeface="Arial MT"/>
                <a:cs typeface="Arial MT"/>
              </a:rPr>
              <a:t>launch</a:t>
            </a:r>
            <a:r>
              <a:rPr sz="3300" spc="-120" dirty="0">
                <a:latin typeface="Arial MT"/>
                <a:cs typeface="Arial MT"/>
              </a:rPr>
              <a:t> </a:t>
            </a:r>
            <a:r>
              <a:rPr sz="3300" spc="170" dirty="0">
                <a:latin typeface="Arial MT"/>
                <a:cs typeface="Arial MT"/>
              </a:rPr>
              <a:t>outcomes</a:t>
            </a:r>
            <a:r>
              <a:rPr sz="3300" spc="-125" dirty="0">
                <a:latin typeface="Arial MT"/>
                <a:cs typeface="Arial MT"/>
              </a:rPr>
              <a:t> </a:t>
            </a:r>
            <a:r>
              <a:rPr sz="3300" spc="190" dirty="0">
                <a:latin typeface="Arial MT"/>
                <a:cs typeface="Arial MT"/>
              </a:rPr>
              <a:t>for</a:t>
            </a:r>
            <a:r>
              <a:rPr sz="3300" spc="-120" dirty="0">
                <a:latin typeface="Arial MT"/>
                <a:cs typeface="Arial MT"/>
              </a:rPr>
              <a:t> </a:t>
            </a:r>
            <a:r>
              <a:rPr sz="3300" spc="110" dirty="0">
                <a:latin typeface="Arial MT"/>
                <a:cs typeface="Arial MT"/>
              </a:rPr>
              <a:t>each</a:t>
            </a:r>
            <a:r>
              <a:rPr sz="3300" spc="-125" dirty="0">
                <a:latin typeface="Arial MT"/>
                <a:cs typeface="Arial MT"/>
              </a:rPr>
              <a:t> </a:t>
            </a:r>
            <a:r>
              <a:rPr sz="3300" spc="105" dirty="0">
                <a:latin typeface="Arial MT"/>
                <a:cs typeface="Arial MT"/>
              </a:rPr>
              <a:t>Launch</a:t>
            </a:r>
            <a:r>
              <a:rPr sz="3300" spc="-120" dirty="0">
                <a:latin typeface="Arial MT"/>
                <a:cs typeface="Arial MT"/>
              </a:rPr>
              <a:t> </a:t>
            </a:r>
            <a:r>
              <a:rPr sz="3300" spc="80" dirty="0">
                <a:latin typeface="Arial MT"/>
                <a:cs typeface="Arial MT"/>
              </a:rPr>
              <a:t>Site:</a:t>
            </a:r>
            <a:endParaRPr sz="3300" dirty="0">
              <a:latin typeface="Arial MT"/>
              <a:cs typeface="Arial MT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latin typeface="Arial MT"/>
                <a:cs typeface="Arial MT"/>
              </a:rPr>
              <a:t>Added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135" dirty="0">
                <a:latin typeface="Arial MT"/>
                <a:cs typeface="Arial MT"/>
              </a:rPr>
              <a:t>coloured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Markers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180" dirty="0">
                <a:latin typeface="Arial MT"/>
                <a:cs typeface="Arial MT"/>
              </a:rPr>
              <a:t>of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60" dirty="0">
                <a:latin typeface="Arial MT"/>
                <a:cs typeface="Arial MT"/>
              </a:rPr>
              <a:t>success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(Green)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and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100" dirty="0">
                <a:latin typeface="Arial MT"/>
                <a:cs typeface="Arial MT"/>
              </a:rPr>
              <a:t>failed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(Red)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80" dirty="0">
                <a:latin typeface="Arial MT"/>
                <a:cs typeface="Arial MT"/>
              </a:rPr>
              <a:t>launches</a:t>
            </a:r>
            <a:r>
              <a:rPr sz="2900" spc="15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using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60" dirty="0">
                <a:latin typeface="Arial MT"/>
                <a:cs typeface="Arial MT"/>
              </a:rPr>
              <a:t>Marker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90" dirty="0">
                <a:latin typeface="Arial MT"/>
                <a:cs typeface="Arial MT"/>
              </a:rPr>
              <a:t>Cluster</a:t>
            </a:r>
            <a:r>
              <a:rPr sz="2900" spc="10" dirty="0">
                <a:latin typeface="Arial MT"/>
                <a:cs typeface="Arial MT"/>
              </a:rPr>
              <a:t> </a:t>
            </a:r>
            <a:r>
              <a:rPr sz="2900" spc="165" dirty="0">
                <a:latin typeface="Arial MT"/>
                <a:cs typeface="Arial MT"/>
              </a:rPr>
              <a:t>to </a:t>
            </a:r>
            <a:r>
              <a:rPr sz="2900" spc="135" dirty="0">
                <a:latin typeface="Arial MT"/>
                <a:cs typeface="Arial MT"/>
              </a:rPr>
              <a:t>identify</a:t>
            </a:r>
            <a:r>
              <a:rPr sz="2900" dirty="0">
                <a:latin typeface="Arial MT"/>
                <a:cs typeface="Arial MT"/>
              </a:rPr>
              <a:t> </a:t>
            </a:r>
            <a:r>
              <a:rPr sz="2900" spc="160" dirty="0">
                <a:latin typeface="Arial MT"/>
                <a:cs typeface="Arial MT"/>
              </a:rPr>
              <a:t>which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10" dirty="0">
                <a:latin typeface="Arial MT"/>
                <a:cs typeface="Arial MT"/>
              </a:rPr>
              <a:t>launch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50" dirty="0">
                <a:latin typeface="Arial MT"/>
                <a:cs typeface="Arial MT"/>
              </a:rPr>
              <a:t>sites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have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80" dirty="0">
                <a:latin typeface="Arial MT"/>
                <a:cs typeface="Arial MT"/>
              </a:rPr>
              <a:t>relatively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135" dirty="0">
                <a:latin typeface="Arial MT"/>
                <a:cs typeface="Arial MT"/>
              </a:rPr>
              <a:t>high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60" dirty="0">
                <a:latin typeface="Arial MT"/>
                <a:cs typeface="Arial MT"/>
              </a:rPr>
              <a:t>success</a:t>
            </a:r>
            <a:r>
              <a:rPr sz="2900" spc="5" dirty="0">
                <a:latin typeface="Arial MT"/>
                <a:cs typeface="Arial MT"/>
              </a:rPr>
              <a:t> </a:t>
            </a:r>
            <a:r>
              <a:rPr sz="2900" spc="45" dirty="0">
                <a:latin typeface="Arial MT"/>
                <a:cs typeface="Arial MT"/>
              </a:rPr>
              <a:t>rates.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latin typeface="Arial MT"/>
                <a:cs typeface="Arial MT"/>
              </a:rPr>
              <a:t>Distances</a:t>
            </a:r>
            <a:r>
              <a:rPr sz="3300" spc="-130" dirty="0">
                <a:latin typeface="Arial MT"/>
                <a:cs typeface="Arial MT"/>
              </a:rPr>
              <a:t> </a:t>
            </a:r>
            <a:r>
              <a:rPr sz="3300" spc="160" dirty="0">
                <a:latin typeface="Arial MT"/>
                <a:cs typeface="Arial MT"/>
              </a:rPr>
              <a:t>between</a:t>
            </a:r>
            <a:r>
              <a:rPr sz="3300" spc="-125" dirty="0">
                <a:latin typeface="Arial MT"/>
                <a:cs typeface="Arial MT"/>
              </a:rPr>
              <a:t> </a:t>
            </a:r>
            <a:r>
              <a:rPr sz="3300" dirty="0">
                <a:latin typeface="Arial MT"/>
                <a:cs typeface="Arial MT"/>
              </a:rPr>
              <a:t>a</a:t>
            </a:r>
            <a:r>
              <a:rPr sz="3300" spc="-125" dirty="0">
                <a:latin typeface="Arial MT"/>
                <a:cs typeface="Arial MT"/>
              </a:rPr>
              <a:t> </a:t>
            </a:r>
            <a:r>
              <a:rPr sz="3300" spc="105" dirty="0">
                <a:latin typeface="Arial MT"/>
                <a:cs typeface="Arial MT"/>
              </a:rPr>
              <a:t>Launch</a:t>
            </a:r>
            <a:r>
              <a:rPr sz="3300" spc="-125" dirty="0">
                <a:latin typeface="Arial MT"/>
                <a:cs typeface="Arial MT"/>
              </a:rPr>
              <a:t> </a:t>
            </a:r>
            <a:r>
              <a:rPr sz="3300" spc="95" dirty="0">
                <a:latin typeface="Arial MT"/>
                <a:cs typeface="Arial MT"/>
              </a:rPr>
              <a:t>Site</a:t>
            </a:r>
            <a:r>
              <a:rPr sz="3300" spc="-130" dirty="0">
                <a:latin typeface="Arial MT"/>
                <a:cs typeface="Arial MT"/>
              </a:rPr>
              <a:t> </a:t>
            </a:r>
            <a:r>
              <a:rPr sz="3300" spc="229" dirty="0">
                <a:latin typeface="Arial MT"/>
                <a:cs typeface="Arial MT"/>
              </a:rPr>
              <a:t>to</a:t>
            </a:r>
            <a:r>
              <a:rPr sz="3300" spc="-125" dirty="0">
                <a:latin typeface="Arial MT"/>
                <a:cs typeface="Arial MT"/>
              </a:rPr>
              <a:t> </a:t>
            </a:r>
            <a:r>
              <a:rPr sz="3300" spc="135" dirty="0">
                <a:latin typeface="Arial MT"/>
                <a:cs typeface="Arial MT"/>
              </a:rPr>
              <a:t>its</a:t>
            </a:r>
            <a:r>
              <a:rPr sz="3300" spc="-125" dirty="0">
                <a:latin typeface="Arial MT"/>
                <a:cs typeface="Arial MT"/>
              </a:rPr>
              <a:t> </a:t>
            </a:r>
            <a:r>
              <a:rPr sz="3300" spc="130" dirty="0">
                <a:latin typeface="Arial MT"/>
                <a:cs typeface="Arial MT"/>
              </a:rPr>
              <a:t>proximities:</a:t>
            </a:r>
            <a:endParaRPr sz="3300" dirty="0">
              <a:latin typeface="Arial MT"/>
              <a:cs typeface="Arial MT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latin typeface="Arial MT"/>
                <a:cs typeface="Arial MT"/>
              </a:rPr>
              <a:t>Added</a:t>
            </a:r>
            <a:r>
              <a:rPr sz="2900" spc="-25" dirty="0">
                <a:latin typeface="Arial MT"/>
                <a:cs typeface="Arial MT"/>
              </a:rPr>
              <a:t> </a:t>
            </a:r>
            <a:r>
              <a:rPr sz="2900" spc="135" dirty="0">
                <a:latin typeface="Arial MT"/>
                <a:cs typeface="Arial MT"/>
              </a:rPr>
              <a:t>coloured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Lines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190" dirty="0">
                <a:latin typeface="Arial MT"/>
                <a:cs typeface="Arial MT"/>
              </a:rPr>
              <a:t>to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100" dirty="0">
                <a:latin typeface="Arial MT"/>
                <a:cs typeface="Arial MT"/>
              </a:rPr>
              <a:t>show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90" dirty="0">
                <a:latin typeface="Arial MT"/>
                <a:cs typeface="Arial MT"/>
              </a:rPr>
              <a:t>distances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125" dirty="0">
                <a:latin typeface="Arial MT"/>
                <a:cs typeface="Arial MT"/>
              </a:rPr>
              <a:t>between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130" dirty="0">
                <a:latin typeface="Arial MT"/>
                <a:cs typeface="Arial MT"/>
              </a:rPr>
              <a:t>the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75" dirty="0">
                <a:latin typeface="Arial MT"/>
                <a:cs typeface="Arial MT"/>
              </a:rPr>
              <a:t>Launch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60" dirty="0">
                <a:latin typeface="Arial MT"/>
                <a:cs typeface="Arial MT"/>
              </a:rPr>
              <a:t>Site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-70" dirty="0">
                <a:latin typeface="Arial MT"/>
                <a:cs typeface="Arial MT"/>
              </a:rPr>
              <a:t>KSC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-65" dirty="0">
                <a:latin typeface="Arial MT"/>
                <a:cs typeface="Arial MT"/>
              </a:rPr>
              <a:t>LC-</a:t>
            </a:r>
            <a:r>
              <a:rPr sz="2900" spc="120" dirty="0">
                <a:latin typeface="Arial MT"/>
                <a:cs typeface="Arial MT"/>
              </a:rPr>
              <a:t>39A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(as</a:t>
            </a:r>
            <a:r>
              <a:rPr sz="2900" spc="-20" dirty="0">
                <a:latin typeface="Arial MT"/>
                <a:cs typeface="Arial MT"/>
              </a:rPr>
              <a:t> </a:t>
            </a:r>
            <a:r>
              <a:rPr sz="2900" spc="-25" dirty="0">
                <a:latin typeface="Arial MT"/>
                <a:cs typeface="Arial MT"/>
              </a:rPr>
              <a:t>an </a:t>
            </a:r>
            <a:r>
              <a:rPr sz="2900" spc="70" dirty="0">
                <a:latin typeface="Arial MT"/>
                <a:cs typeface="Arial MT"/>
              </a:rPr>
              <a:t>example)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and</a:t>
            </a:r>
            <a:r>
              <a:rPr sz="2900" spc="-25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its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110" dirty="0">
                <a:latin typeface="Arial MT"/>
                <a:cs typeface="Arial MT"/>
              </a:rPr>
              <a:t>proximities</a:t>
            </a:r>
            <a:r>
              <a:rPr sz="2900" spc="-25" dirty="0">
                <a:latin typeface="Arial MT"/>
                <a:cs typeface="Arial MT"/>
              </a:rPr>
              <a:t> </a:t>
            </a:r>
            <a:r>
              <a:rPr sz="2900" spc="55" dirty="0">
                <a:latin typeface="Arial MT"/>
                <a:cs typeface="Arial MT"/>
              </a:rPr>
              <a:t>like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Railway,</a:t>
            </a:r>
            <a:r>
              <a:rPr sz="2900" spc="-25" dirty="0">
                <a:latin typeface="Arial MT"/>
                <a:cs typeface="Arial MT"/>
              </a:rPr>
              <a:t> </a:t>
            </a:r>
            <a:r>
              <a:rPr sz="2900" spc="55" dirty="0">
                <a:latin typeface="Arial MT"/>
                <a:cs typeface="Arial MT"/>
              </a:rPr>
              <a:t>Highway,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80" dirty="0">
                <a:latin typeface="Arial MT"/>
                <a:cs typeface="Arial MT"/>
              </a:rPr>
              <a:t>Coastline</a:t>
            </a:r>
            <a:r>
              <a:rPr sz="2900" spc="-25" dirty="0">
                <a:latin typeface="Arial MT"/>
                <a:cs typeface="Arial MT"/>
              </a:rPr>
              <a:t> </a:t>
            </a:r>
            <a:r>
              <a:rPr sz="2900" spc="95" dirty="0">
                <a:latin typeface="Arial MT"/>
                <a:cs typeface="Arial MT"/>
              </a:rPr>
              <a:t>and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spc="65" dirty="0">
                <a:latin typeface="Arial MT"/>
                <a:cs typeface="Arial MT"/>
              </a:rPr>
              <a:t>Closest</a:t>
            </a:r>
            <a:r>
              <a:rPr sz="2900" spc="-25" dirty="0">
                <a:latin typeface="Arial MT"/>
                <a:cs typeface="Arial MT"/>
              </a:rPr>
              <a:t> </a:t>
            </a:r>
            <a:r>
              <a:rPr sz="2900" spc="40" dirty="0">
                <a:latin typeface="Arial MT"/>
                <a:cs typeface="Arial MT"/>
              </a:rPr>
              <a:t>City.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 dirty="0">
              <a:latin typeface="Arial MT"/>
              <a:cs typeface="Arial MT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sz="2950" u="sng" spc="-2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-7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URL:</a:t>
            </a:r>
            <a:r>
              <a:rPr sz="2950" u="sng" spc="-1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0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</a:t>
            </a:r>
            <a:r>
              <a:rPr sz="2950" u="sng" spc="-2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</a:t>
            </a:r>
            <a:r>
              <a:rPr sz="2950" u="sng" spc="-1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8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Analytics</a:t>
            </a:r>
            <a:r>
              <a:rPr sz="2950" u="sng" spc="-2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6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sz="2950" u="sng" spc="-15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6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Folium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1053CA-EE7A-560E-1BCD-4F652AAB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NumPy </a:t>
            </a:r>
            <a:r>
              <a:rPr sz="2600" spc="90" dirty="0">
                <a:latin typeface="Arial MT"/>
                <a:cs typeface="Arial MT"/>
              </a:rPr>
              <a:t>array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 </a:t>
            </a:r>
            <a:r>
              <a:rPr sz="2600" spc="105" dirty="0">
                <a:latin typeface="Arial MT"/>
                <a:cs typeface="Arial MT"/>
              </a:rPr>
              <a:t>“Class”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in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Standardizing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85" dirty="0">
                <a:latin typeface="Arial MT"/>
                <a:cs typeface="Arial MT"/>
              </a:rPr>
              <a:t>StandardScaler,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then </a:t>
            </a:r>
            <a:r>
              <a:rPr sz="2600" spc="155" dirty="0">
                <a:latin typeface="Verdana"/>
                <a:cs typeface="Verdana"/>
              </a:rPr>
              <a:t>f</a:t>
            </a:r>
            <a:r>
              <a:rPr sz="2600" spc="155" dirty="0">
                <a:latin typeface="Arial MT"/>
                <a:cs typeface="Arial MT"/>
              </a:rPr>
              <a:t>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50" dirty="0">
                <a:latin typeface="Arial MT"/>
                <a:cs typeface="Arial MT"/>
              </a:rPr>
              <a:t>transforming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Splitting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into training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testing </a:t>
            </a:r>
            <a:r>
              <a:rPr sz="2600" spc="80" dirty="0">
                <a:latin typeface="Arial MT"/>
                <a:cs typeface="Arial MT"/>
              </a:rPr>
              <a:t>sets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60" dirty="0">
                <a:latin typeface="Arial MT"/>
                <a:cs typeface="Arial MT"/>
              </a:rPr>
              <a:t>train_test_split </a:t>
            </a:r>
            <a:r>
              <a:rPr sz="2600" spc="160" dirty="0">
                <a:latin typeface="Arial MT"/>
                <a:cs typeface="Arial MT"/>
              </a:rPr>
              <a:t>function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90" dirty="0">
                <a:latin typeface="Arial MT"/>
                <a:cs typeface="Arial MT"/>
              </a:rPr>
              <a:t>GridSearchCV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with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cv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=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10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0" dirty="0">
                <a:latin typeface="Verdana"/>
                <a:cs typeface="Verdana"/>
              </a:rPr>
              <a:t>f</a:t>
            </a:r>
            <a:r>
              <a:rPr sz="2600" spc="100" dirty="0">
                <a:latin typeface="Arial MT"/>
                <a:cs typeface="Arial MT"/>
              </a:rPr>
              <a:t>ind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Applying </a:t>
            </a:r>
            <a:r>
              <a:rPr sz="2600" spc="80" dirty="0">
                <a:latin typeface="Arial MT"/>
                <a:cs typeface="Arial MT"/>
              </a:rPr>
              <a:t>GridSearchCV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LogReg,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SVM,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MT"/>
                <a:cs typeface="Arial MT"/>
              </a:rPr>
              <a:t>Decision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Tree,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50" dirty="0">
                <a:latin typeface="Arial MT"/>
                <a:cs typeface="Arial MT"/>
              </a:rPr>
              <a:t>KNN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Calculating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35" dirty="0">
                <a:latin typeface="Arial MT"/>
                <a:cs typeface="Arial MT"/>
              </a:rPr>
              <a:t>accuracy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test data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70" dirty="0">
                <a:latin typeface="Arial MT"/>
                <a:cs typeface="Arial MT"/>
              </a:rPr>
              <a:t>method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.score()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Examining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45" dirty="0">
                <a:latin typeface="Arial MT"/>
                <a:cs typeface="Arial MT"/>
              </a:rPr>
              <a:t>confusion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matrix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Finding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method </a:t>
            </a:r>
            <a:r>
              <a:rPr sz="2600" spc="150" dirty="0">
                <a:latin typeface="Arial MT"/>
                <a:cs typeface="Arial MT"/>
              </a:rPr>
              <a:t>performs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by </a:t>
            </a:r>
            <a:r>
              <a:rPr sz="2600" spc="125" dirty="0">
                <a:latin typeface="Arial MT"/>
                <a:cs typeface="Arial MT"/>
              </a:rPr>
              <a:t>examining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65" dirty="0">
                <a:latin typeface="Arial MT"/>
                <a:cs typeface="Arial MT"/>
              </a:rPr>
              <a:t>Jaccard_score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-30" dirty="0">
                <a:latin typeface="Arial MT"/>
                <a:cs typeface="Arial MT"/>
              </a:rPr>
              <a:t>F1_score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metrics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sz="2950" u="sng" spc="-50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-70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URL:</a:t>
            </a:r>
            <a:r>
              <a:rPr sz="2950" u="sng" spc="-50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8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</a:t>
            </a:r>
            <a:r>
              <a:rPr sz="2950" u="sng" spc="-50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7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</a:t>
            </a:r>
            <a:r>
              <a:rPr sz="2950" u="sng" spc="-50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9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Prediction</a:t>
            </a:r>
            <a:endParaRPr sz="2950" dirty="0">
              <a:solidFill>
                <a:srgbClr val="29E39C"/>
              </a:solidFill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46250" y="3237920"/>
            <a:ext cx="17306925" cy="72408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latin typeface="Arial MT"/>
                <a:cs typeface="Arial MT"/>
              </a:rPr>
              <a:t>Added</a:t>
            </a:r>
            <a:r>
              <a:rPr sz="3100" spc="-30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a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70" dirty="0">
                <a:latin typeface="Arial MT"/>
                <a:cs typeface="Arial MT"/>
              </a:rPr>
              <a:t>dropdown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00" dirty="0">
                <a:latin typeface="Arial MT"/>
                <a:cs typeface="Arial MT"/>
              </a:rPr>
              <a:t>list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90" dirty="0">
                <a:latin typeface="Arial MT"/>
                <a:cs typeface="Arial MT"/>
              </a:rPr>
              <a:t>to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75" dirty="0">
                <a:latin typeface="Arial MT"/>
                <a:cs typeface="Arial MT"/>
              </a:rPr>
              <a:t>enable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80" dirty="0">
                <a:latin typeface="Arial MT"/>
                <a:cs typeface="Arial MT"/>
              </a:rPr>
              <a:t>Launch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65" dirty="0">
                <a:latin typeface="Arial MT"/>
                <a:cs typeface="Arial MT"/>
              </a:rPr>
              <a:t>Site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90" dirty="0">
                <a:latin typeface="Arial MT"/>
                <a:cs typeface="Arial MT"/>
              </a:rPr>
              <a:t>selection.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latin typeface="Arial MT"/>
                <a:cs typeface="Arial MT"/>
              </a:rPr>
              <a:t>Pie</a:t>
            </a:r>
            <a:r>
              <a:rPr sz="3500" spc="-125" dirty="0">
                <a:latin typeface="Arial MT"/>
                <a:cs typeface="Arial MT"/>
              </a:rPr>
              <a:t> </a:t>
            </a:r>
            <a:r>
              <a:rPr sz="3500" spc="155" dirty="0">
                <a:latin typeface="Arial MT"/>
                <a:cs typeface="Arial MT"/>
              </a:rPr>
              <a:t>Chart</a:t>
            </a:r>
            <a:r>
              <a:rPr sz="3500" spc="-125" dirty="0">
                <a:latin typeface="Arial MT"/>
                <a:cs typeface="Arial MT"/>
              </a:rPr>
              <a:t> </a:t>
            </a:r>
            <a:r>
              <a:rPr sz="3500" spc="175" dirty="0">
                <a:latin typeface="Arial MT"/>
                <a:cs typeface="Arial MT"/>
              </a:rPr>
              <a:t>showing</a:t>
            </a:r>
            <a:r>
              <a:rPr sz="3500" spc="-125" dirty="0">
                <a:latin typeface="Arial MT"/>
                <a:cs typeface="Arial MT"/>
              </a:rPr>
              <a:t> </a:t>
            </a:r>
            <a:r>
              <a:rPr sz="3500" spc="80" dirty="0">
                <a:latin typeface="Arial MT"/>
                <a:cs typeface="Arial MT"/>
              </a:rPr>
              <a:t>Success</a:t>
            </a:r>
            <a:r>
              <a:rPr sz="3500" spc="-120" dirty="0">
                <a:latin typeface="Arial MT"/>
                <a:cs typeface="Arial MT"/>
              </a:rPr>
              <a:t> </a:t>
            </a:r>
            <a:r>
              <a:rPr sz="3500" spc="100" dirty="0">
                <a:latin typeface="Arial MT"/>
                <a:cs typeface="Arial MT"/>
              </a:rPr>
              <a:t>Launches</a:t>
            </a:r>
            <a:r>
              <a:rPr sz="3500" spc="-125" dirty="0">
                <a:latin typeface="Arial MT"/>
                <a:cs typeface="Arial MT"/>
              </a:rPr>
              <a:t> </a:t>
            </a:r>
            <a:r>
              <a:rPr sz="3500" spc="125" dirty="0">
                <a:latin typeface="Arial MT"/>
                <a:cs typeface="Arial MT"/>
              </a:rPr>
              <a:t>(All</a:t>
            </a:r>
            <a:r>
              <a:rPr sz="3500" spc="-125" dirty="0">
                <a:latin typeface="Arial MT"/>
                <a:cs typeface="Arial MT"/>
              </a:rPr>
              <a:t> </a:t>
            </a:r>
            <a:r>
              <a:rPr sz="3500" spc="145" dirty="0">
                <a:latin typeface="Arial MT"/>
                <a:cs typeface="Arial MT"/>
              </a:rPr>
              <a:t>Sites/Certain</a:t>
            </a:r>
            <a:r>
              <a:rPr sz="3500" spc="-125" dirty="0">
                <a:latin typeface="Arial MT"/>
                <a:cs typeface="Arial MT"/>
              </a:rPr>
              <a:t> </a:t>
            </a:r>
            <a:r>
              <a:rPr sz="3500" spc="70" dirty="0">
                <a:latin typeface="Arial MT"/>
                <a:cs typeface="Arial MT"/>
              </a:rPr>
              <a:t>Site):</a:t>
            </a:r>
            <a:endParaRPr sz="3500" dirty="0">
              <a:latin typeface="Arial MT"/>
              <a:cs typeface="Arial MT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latin typeface="Arial MT"/>
                <a:cs typeface="Arial MT"/>
              </a:rPr>
              <a:t>Added</a:t>
            </a:r>
            <a:r>
              <a:rPr sz="3100" spc="-30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a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20" dirty="0">
                <a:latin typeface="Arial MT"/>
                <a:cs typeface="Arial MT"/>
              </a:rPr>
              <a:t>pie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35" dirty="0">
                <a:latin typeface="Arial MT"/>
                <a:cs typeface="Arial MT"/>
              </a:rPr>
              <a:t>chart</a:t>
            </a:r>
            <a:r>
              <a:rPr sz="3100" spc="-30" dirty="0">
                <a:latin typeface="Arial MT"/>
                <a:cs typeface="Arial MT"/>
              </a:rPr>
              <a:t> </a:t>
            </a:r>
            <a:r>
              <a:rPr sz="3100" spc="190" dirty="0">
                <a:latin typeface="Arial MT"/>
                <a:cs typeface="Arial MT"/>
              </a:rPr>
              <a:t>to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05" dirty="0">
                <a:latin typeface="Arial MT"/>
                <a:cs typeface="Arial MT"/>
              </a:rPr>
              <a:t>show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40" dirty="0">
                <a:latin typeface="Arial MT"/>
                <a:cs typeface="Arial MT"/>
              </a:rPr>
              <a:t>the</a:t>
            </a:r>
            <a:r>
              <a:rPr sz="3100" spc="-30" dirty="0">
                <a:latin typeface="Arial MT"/>
                <a:cs typeface="Arial MT"/>
              </a:rPr>
              <a:t> </a:t>
            </a:r>
            <a:r>
              <a:rPr sz="3100" spc="145" dirty="0">
                <a:latin typeface="Arial MT"/>
                <a:cs typeface="Arial MT"/>
              </a:rPr>
              <a:t>total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90" dirty="0">
                <a:latin typeface="Arial MT"/>
                <a:cs typeface="Arial MT"/>
              </a:rPr>
              <a:t>successful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85" dirty="0">
                <a:latin typeface="Arial MT"/>
                <a:cs typeface="Arial MT"/>
              </a:rPr>
              <a:t>launches</a:t>
            </a:r>
            <a:r>
              <a:rPr sz="3100" spc="-30" dirty="0">
                <a:latin typeface="Arial MT"/>
                <a:cs typeface="Arial MT"/>
              </a:rPr>
              <a:t> </a:t>
            </a:r>
            <a:r>
              <a:rPr sz="3100" spc="180" dirty="0">
                <a:latin typeface="Arial MT"/>
                <a:cs typeface="Arial MT"/>
              </a:rPr>
              <a:t>count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35" dirty="0">
                <a:latin typeface="Arial MT"/>
                <a:cs typeface="Arial MT"/>
              </a:rPr>
              <a:t>for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60" dirty="0">
                <a:latin typeface="Arial MT"/>
                <a:cs typeface="Arial MT"/>
              </a:rPr>
              <a:t>all</a:t>
            </a:r>
            <a:r>
              <a:rPr sz="3100" spc="-30" dirty="0">
                <a:latin typeface="Arial MT"/>
                <a:cs typeface="Arial MT"/>
              </a:rPr>
              <a:t> </a:t>
            </a:r>
            <a:r>
              <a:rPr sz="3100" spc="55" dirty="0">
                <a:latin typeface="Arial MT"/>
                <a:cs typeface="Arial MT"/>
              </a:rPr>
              <a:t>sites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00" dirty="0">
                <a:latin typeface="Arial MT"/>
                <a:cs typeface="Arial MT"/>
              </a:rPr>
              <a:t>and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114" dirty="0">
                <a:latin typeface="Arial MT"/>
                <a:cs typeface="Arial MT"/>
              </a:rPr>
              <a:t>the </a:t>
            </a:r>
            <a:r>
              <a:rPr sz="3100" spc="50" dirty="0">
                <a:latin typeface="Arial MT"/>
                <a:cs typeface="Arial MT"/>
              </a:rPr>
              <a:t>Success</a:t>
            </a:r>
            <a:r>
              <a:rPr sz="3100" spc="-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vs. Failed </a:t>
            </a:r>
            <a:r>
              <a:rPr sz="3100" spc="135" dirty="0">
                <a:latin typeface="Arial MT"/>
                <a:cs typeface="Arial MT"/>
              </a:rPr>
              <a:t>counts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135" dirty="0">
                <a:latin typeface="Arial MT"/>
                <a:cs typeface="Arial MT"/>
              </a:rPr>
              <a:t>for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140" dirty="0">
                <a:latin typeface="Arial MT"/>
                <a:cs typeface="Arial MT"/>
              </a:rPr>
              <a:t>the</a:t>
            </a:r>
            <a:r>
              <a:rPr sz="3100" spc="-5" dirty="0">
                <a:latin typeface="Arial MT"/>
                <a:cs typeface="Arial MT"/>
              </a:rPr>
              <a:t> </a:t>
            </a:r>
            <a:r>
              <a:rPr sz="3100" spc="65" dirty="0">
                <a:latin typeface="Arial MT"/>
                <a:cs typeface="Arial MT"/>
              </a:rPr>
              <a:t>site,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160" dirty="0">
                <a:latin typeface="Arial MT"/>
                <a:cs typeface="Arial MT"/>
              </a:rPr>
              <a:t>if</a:t>
            </a:r>
            <a:r>
              <a:rPr sz="3100" dirty="0">
                <a:latin typeface="Arial MT"/>
                <a:cs typeface="Arial MT"/>
              </a:rPr>
              <a:t> a </a:t>
            </a:r>
            <a:r>
              <a:rPr sz="3100" spc="100" dirty="0">
                <a:latin typeface="Arial MT"/>
                <a:cs typeface="Arial MT"/>
              </a:rPr>
              <a:t>speci</a:t>
            </a:r>
            <a:r>
              <a:rPr sz="3100" spc="100" dirty="0">
                <a:latin typeface="Times New Roman"/>
                <a:cs typeface="Times New Roman"/>
              </a:rPr>
              <a:t>f</a:t>
            </a:r>
            <a:r>
              <a:rPr sz="3100" spc="100" dirty="0">
                <a:latin typeface="Arial MT"/>
                <a:cs typeface="Arial MT"/>
              </a:rPr>
              <a:t>ic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80" dirty="0">
                <a:latin typeface="Arial MT"/>
                <a:cs typeface="Arial MT"/>
              </a:rPr>
              <a:t>Launch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65" dirty="0">
                <a:latin typeface="Arial MT"/>
                <a:cs typeface="Arial MT"/>
              </a:rPr>
              <a:t>Site</a:t>
            </a:r>
            <a:r>
              <a:rPr sz="3100" spc="-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was </a:t>
            </a:r>
            <a:r>
              <a:rPr sz="3100" spc="85" dirty="0">
                <a:latin typeface="Arial MT"/>
                <a:cs typeface="Arial MT"/>
              </a:rPr>
              <a:t>selected.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latin typeface="Arial MT"/>
                <a:cs typeface="Arial MT"/>
              </a:rPr>
              <a:t>Slider</a:t>
            </a:r>
            <a:r>
              <a:rPr sz="3500" spc="-100" dirty="0">
                <a:latin typeface="Arial MT"/>
                <a:cs typeface="Arial MT"/>
              </a:rPr>
              <a:t> </a:t>
            </a:r>
            <a:r>
              <a:rPr sz="3500" spc="245" dirty="0">
                <a:latin typeface="Arial MT"/>
                <a:cs typeface="Arial MT"/>
              </a:rPr>
              <a:t>of</a:t>
            </a:r>
            <a:r>
              <a:rPr sz="3500" spc="-100" dirty="0">
                <a:latin typeface="Arial MT"/>
                <a:cs typeface="Arial MT"/>
              </a:rPr>
              <a:t> </a:t>
            </a:r>
            <a:r>
              <a:rPr sz="3500" spc="75" dirty="0">
                <a:latin typeface="Arial MT"/>
                <a:cs typeface="Arial MT"/>
              </a:rPr>
              <a:t>Payload</a:t>
            </a:r>
            <a:r>
              <a:rPr sz="3500" spc="-95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Mass</a:t>
            </a:r>
            <a:r>
              <a:rPr sz="3500" spc="-100" dirty="0">
                <a:latin typeface="Arial MT"/>
                <a:cs typeface="Arial MT"/>
              </a:rPr>
              <a:t> </a:t>
            </a:r>
            <a:r>
              <a:rPr sz="3500" spc="50" dirty="0">
                <a:latin typeface="Arial MT"/>
                <a:cs typeface="Arial MT"/>
              </a:rPr>
              <a:t>Range: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latin typeface="Arial MT"/>
                <a:cs typeface="Arial MT"/>
              </a:rPr>
              <a:t>Added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a</a:t>
            </a:r>
            <a:r>
              <a:rPr sz="3100" spc="-5" dirty="0">
                <a:latin typeface="Arial MT"/>
                <a:cs typeface="Arial MT"/>
              </a:rPr>
              <a:t> </a:t>
            </a:r>
            <a:r>
              <a:rPr sz="3100" spc="95" dirty="0">
                <a:latin typeface="Arial MT"/>
                <a:cs typeface="Arial MT"/>
              </a:rPr>
              <a:t>slider</a:t>
            </a:r>
            <a:r>
              <a:rPr sz="3100" spc="-5" dirty="0">
                <a:latin typeface="Arial MT"/>
                <a:cs typeface="Arial MT"/>
              </a:rPr>
              <a:t> </a:t>
            </a:r>
            <a:r>
              <a:rPr sz="3100" spc="190" dirty="0">
                <a:latin typeface="Arial MT"/>
                <a:cs typeface="Arial MT"/>
              </a:rPr>
              <a:t>to</a:t>
            </a:r>
            <a:r>
              <a:rPr sz="3100" spc="-5" dirty="0">
                <a:latin typeface="Arial MT"/>
                <a:cs typeface="Arial MT"/>
              </a:rPr>
              <a:t> </a:t>
            </a:r>
            <a:r>
              <a:rPr sz="3100" spc="90" dirty="0">
                <a:latin typeface="Arial MT"/>
                <a:cs typeface="Arial MT"/>
              </a:rPr>
              <a:t>select</a:t>
            </a:r>
            <a:r>
              <a:rPr sz="3100" spc="-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Payload</a:t>
            </a:r>
            <a:r>
              <a:rPr sz="3100" spc="-5" dirty="0">
                <a:latin typeface="Arial MT"/>
                <a:cs typeface="Arial MT"/>
              </a:rPr>
              <a:t> </a:t>
            </a:r>
            <a:r>
              <a:rPr sz="3100" spc="65" dirty="0">
                <a:latin typeface="Arial MT"/>
                <a:cs typeface="Arial MT"/>
              </a:rPr>
              <a:t>range.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latin typeface="Arial MT"/>
                <a:cs typeface="Arial MT"/>
              </a:rPr>
              <a:t>Scatter</a:t>
            </a:r>
            <a:r>
              <a:rPr sz="3500" spc="-110" dirty="0">
                <a:latin typeface="Arial MT"/>
                <a:cs typeface="Arial MT"/>
              </a:rPr>
              <a:t> </a:t>
            </a:r>
            <a:r>
              <a:rPr sz="3500" spc="155" dirty="0">
                <a:latin typeface="Arial MT"/>
                <a:cs typeface="Arial MT"/>
              </a:rPr>
              <a:t>Chart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spc="245" dirty="0">
                <a:latin typeface="Arial MT"/>
                <a:cs typeface="Arial MT"/>
              </a:rPr>
              <a:t>of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spc="75" dirty="0">
                <a:latin typeface="Arial MT"/>
                <a:cs typeface="Arial MT"/>
              </a:rPr>
              <a:t>Payload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Mass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spc="70" dirty="0">
                <a:latin typeface="Arial MT"/>
                <a:cs typeface="Arial MT"/>
              </a:rPr>
              <a:t>vs.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spc="80" dirty="0">
                <a:latin typeface="Arial MT"/>
                <a:cs typeface="Arial MT"/>
              </a:rPr>
              <a:t>Success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Rate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spc="204" dirty="0">
                <a:latin typeface="Arial MT"/>
                <a:cs typeface="Arial MT"/>
              </a:rPr>
              <a:t>for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spc="195" dirty="0">
                <a:latin typeface="Arial MT"/>
                <a:cs typeface="Arial MT"/>
              </a:rPr>
              <a:t>the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spc="120" dirty="0">
                <a:latin typeface="Arial MT"/>
                <a:cs typeface="Arial MT"/>
              </a:rPr>
              <a:t>di</a:t>
            </a:r>
            <a:r>
              <a:rPr sz="3500" spc="120" dirty="0">
                <a:latin typeface="Verdana"/>
                <a:cs typeface="Verdana"/>
              </a:rPr>
              <a:t>ff</a:t>
            </a:r>
            <a:r>
              <a:rPr sz="3500" spc="120" dirty="0">
                <a:latin typeface="Arial MT"/>
                <a:cs typeface="Arial MT"/>
              </a:rPr>
              <a:t>erent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spc="125" dirty="0">
                <a:latin typeface="Arial MT"/>
                <a:cs typeface="Arial MT"/>
              </a:rPr>
              <a:t>Booster</a:t>
            </a:r>
            <a:r>
              <a:rPr sz="3500" spc="-105" dirty="0">
                <a:latin typeface="Arial MT"/>
                <a:cs typeface="Arial MT"/>
              </a:rPr>
              <a:t> </a:t>
            </a:r>
            <a:r>
              <a:rPr sz="3500" spc="60" dirty="0">
                <a:latin typeface="Arial MT"/>
                <a:cs typeface="Arial MT"/>
              </a:rPr>
              <a:t>Versions: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latin typeface="Arial MT"/>
                <a:cs typeface="Arial MT"/>
              </a:rPr>
              <a:t>Added</a:t>
            </a:r>
            <a:r>
              <a:rPr sz="3100" spc="-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a </a:t>
            </a:r>
            <a:r>
              <a:rPr sz="3100" spc="105" dirty="0">
                <a:latin typeface="Arial MT"/>
                <a:cs typeface="Arial MT"/>
              </a:rPr>
              <a:t>scatter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135" dirty="0">
                <a:latin typeface="Arial MT"/>
                <a:cs typeface="Arial MT"/>
              </a:rPr>
              <a:t>chart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190" dirty="0">
                <a:latin typeface="Arial MT"/>
                <a:cs typeface="Arial MT"/>
              </a:rPr>
              <a:t>to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105" dirty="0">
                <a:latin typeface="Arial MT"/>
                <a:cs typeface="Arial MT"/>
              </a:rPr>
              <a:t>show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140" dirty="0">
                <a:latin typeface="Arial MT"/>
                <a:cs typeface="Arial MT"/>
              </a:rPr>
              <a:t>the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120" dirty="0">
                <a:latin typeface="Arial MT"/>
                <a:cs typeface="Arial MT"/>
              </a:rPr>
              <a:t>correlation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125" dirty="0">
                <a:latin typeface="Arial MT"/>
                <a:cs typeface="Arial MT"/>
              </a:rPr>
              <a:t>between</a:t>
            </a:r>
            <a:r>
              <a:rPr sz="3100" dirty="0">
                <a:latin typeface="Arial MT"/>
                <a:cs typeface="Arial MT"/>
              </a:rPr>
              <a:t> Payload </a:t>
            </a:r>
            <a:r>
              <a:rPr sz="3100" spc="100" dirty="0">
                <a:latin typeface="Arial MT"/>
                <a:cs typeface="Arial MT"/>
              </a:rPr>
              <a:t>and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80" dirty="0">
                <a:latin typeface="Arial MT"/>
                <a:cs typeface="Arial MT"/>
              </a:rPr>
              <a:t>Launch</a:t>
            </a:r>
            <a:r>
              <a:rPr sz="3100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Success.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 dirty="0">
              <a:latin typeface="Arial MT"/>
              <a:cs typeface="Arial MT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r>
              <a:rPr lang="en-US" sz="2950" u="sng" spc="11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950" u="sng" spc="-6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950" u="sng" spc="-7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URL:</a:t>
            </a:r>
            <a:r>
              <a:rPr lang="en-US" sz="2950" u="sng" spc="-6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950" u="sng" spc="5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</a:t>
            </a:r>
            <a:r>
              <a:rPr lang="en-US" sz="2950" u="sng" spc="-6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950" u="sng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</a:t>
            </a:r>
            <a:r>
              <a:rPr lang="en-US" sz="2950" u="sng" spc="-6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950" u="sng" spc="130" dirty="0"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</a:t>
            </a:r>
            <a:endParaRPr lang="en-US" sz="2950" dirty="0">
              <a:latin typeface="Arial MT"/>
              <a:cs typeface="Arial M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3A3B34-9F92-F649-DCA2-30118ECF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latin typeface="Arial MT"/>
                <a:cs typeface="Arial MT"/>
              </a:rPr>
              <a:t>Explanation:</a:t>
            </a:r>
            <a:endParaRPr sz="3900" dirty="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latin typeface="Arial MT"/>
                <a:cs typeface="Arial MT"/>
              </a:rPr>
              <a:t>The</a:t>
            </a:r>
            <a:r>
              <a:rPr sz="3450" spc="-25" dirty="0">
                <a:latin typeface="Arial MT"/>
                <a:cs typeface="Arial MT"/>
              </a:rPr>
              <a:t> </a:t>
            </a:r>
            <a:r>
              <a:rPr sz="3450" spc="85" dirty="0">
                <a:latin typeface="Arial MT"/>
                <a:cs typeface="Arial MT"/>
              </a:rPr>
              <a:t>earliest</a:t>
            </a:r>
            <a:r>
              <a:rPr sz="3450" spc="-25" dirty="0">
                <a:latin typeface="Arial MT"/>
                <a:cs typeface="Arial MT"/>
              </a:rPr>
              <a:t> </a:t>
            </a:r>
            <a:r>
              <a:rPr sz="3450" spc="125" dirty="0">
                <a:latin typeface="Times New Roman"/>
                <a:cs typeface="Times New Roman"/>
              </a:rPr>
              <a:t>f</a:t>
            </a:r>
            <a:r>
              <a:rPr sz="3450" spc="125" dirty="0">
                <a:latin typeface="Arial MT"/>
                <a:cs typeface="Arial MT"/>
              </a:rPr>
              <a:t>lights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65" dirty="0">
                <a:latin typeface="Arial MT"/>
                <a:cs typeface="Arial MT"/>
              </a:rPr>
              <a:t>all</a:t>
            </a:r>
            <a:r>
              <a:rPr sz="3450" spc="-25" dirty="0">
                <a:latin typeface="Arial MT"/>
                <a:cs typeface="Arial MT"/>
              </a:rPr>
              <a:t> </a:t>
            </a:r>
            <a:r>
              <a:rPr sz="3450" spc="114" dirty="0">
                <a:latin typeface="Arial MT"/>
                <a:cs typeface="Arial MT"/>
              </a:rPr>
              <a:t>failed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140" dirty="0">
                <a:latin typeface="Arial MT"/>
                <a:cs typeface="Arial MT"/>
              </a:rPr>
              <a:t>while</a:t>
            </a:r>
            <a:r>
              <a:rPr sz="3450" spc="-25" dirty="0">
                <a:latin typeface="Arial MT"/>
                <a:cs typeface="Arial MT"/>
              </a:rPr>
              <a:t> </a:t>
            </a:r>
            <a:r>
              <a:rPr sz="3450" spc="155" dirty="0">
                <a:latin typeface="Arial MT"/>
                <a:cs typeface="Arial MT"/>
              </a:rPr>
              <a:t>the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100" dirty="0">
                <a:latin typeface="Arial MT"/>
                <a:cs typeface="Arial MT"/>
              </a:rPr>
              <a:t>latest</a:t>
            </a:r>
            <a:r>
              <a:rPr sz="3450" spc="-25" dirty="0">
                <a:latin typeface="Arial MT"/>
                <a:cs typeface="Arial MT"/>
              </a:rPr>
              <a:t> </a:t>
            </a:r>
            <a:r>
              <a:rPr sz="3450" spc="125" dirty="0">
                <a:latin typeface="Times New Roman"/>
                <a:cs typeface="Times New Roman"/>
              </a:rPr>
              <a:t>f</a:t>
            </a:r>
            <a:r>
              <a:rPr sz="3450" spc="125" dirty="0">
                <a:latin typeface="Arial MT"/>
                <a:cs typeface="Arial MT"/>
              </a:rPr>
              <a:t>lights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65" dirty="0">
                <a:latin typeface="Arial MT"/>
                <a:cs typeface="Arial MT"/>
              </a:rPr>
              <a:t>all</a:t>
            </a:r>
            <a:r>
              <a:rPr sz="3450" spc="-25" dirty="0">
                <a:latin typeface="Arial MT"/>
                <a:cs typeface="Arial MT"/>
              </a:rPr>
              <a:t> </a:t>
            </a:r>
            <a:r>
              <a:rPr sz="3450" spc="110" dirty="0">
                <a:latin typeface="Arial MT"/>
                <a:cs typeface="Arial MT"/>
              </a:rPr>
              <a:t>succeeded.</a:t>
            </a:r>
            <a:endParaRPr sz="3450" dirty="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latin typeface="Arial MT"/>
                <a:cs typeface="Arial MT"/>
              </a:rPr>
              <a:t>The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-40" dirty="0">
                <a:latin typeface="Arial MT"/>
                <a:cs typeface="Arial MT"/>
              </a:rPr>
              <a:t>CCAFS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-25" dirty="0">
                <a:latin typeface="Arial MT"/>
                <a:cs typeface="Arial MT"/>
              </a:rPr>
              <a:t>SLC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330" dirty="0">
                <a:latin typeface="Arial MT"/>
                <a:cs typeface="Arial MT"/>
              </a:rPr>
              <a:t>40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135" dirty="0">
                <a:latin typeface="Arial MT"/>
                <a:cs typeface="Arial MT"/>
              </a:rPr>
              <a:t>launch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90" dirty="0">
                <a:latin typeface="Arial MT"/>
                <a:cs typeface="Arial MT"/>
              </a:rPr>
              <a:t>site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has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155" dirty="0">
                <a:latin typeface="Arial MT"/>
                <a:cs typeface="Arial MT"/>
              </a:rPr>
              <a:t>about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a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120" dirty="0">
                <a:latin typeface="Arial MT"/>
                <a:cs typeface="Arial MT"/>
              </a:rPr>
              <a:t>half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215" dirty="0">
                <a:latin typeface="Arial MT"/>
                <a:cs typeface="Arial MT"/>
              </a:rPr>
              <a:t>of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65" dirty="0">
                <a:latin typeface="Arial MT"/>
                <a:cs typeface="Arial MT"/>
              </a:rPr>
              <a:t>all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75" dirty="0">
                <a:latin typeface="Arial MT"/>
                <a:cs typeface="Arial MT"/>
              </a:rPr>
              <a:t>launches.</a:t>
            </a:r>
            <a:endParaRPr sz="3450" dirty="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30" dirty="0">
                <a:latin typeface="Arial MT"/>
                <a:cs typeface="Arial MT"/>
              </a:rPr>
              <a:t>VAFB</a:t>
            </a:r>
            <a:r>
              <a:rPr sz="3450" spc="-80" dirty="0">
                <a:latin typeface="Arial MT"/>
                <a:cs typeface="Arial MT"/>
              </a:rPr>
              <a:t> </a:t>
            </a:r>
            <a:r>
              <a:rPr sz="3450" spc="-25" dirty="0">
                <a:latin typeface="Arial MT"/>
                <a:cs typeface="Arial MT"/>
              </a:rPr>
              <a:t>SLC</a:t>
            </a:r>
            <a:r>
              <a:rPr sz="3450" spc="-7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4E</a:t>
            </a:r>
            <a:r>
              <a:rPr sz="3450" spc="-75" dirty="0">
                <a:latin typeface="Arial MT"/>
                <a:cs typeface="Arial MT"/>
              </a:rPr>
              <a:t> </a:t>
            </a:r>
            <a:r>
              <a:rPr sz="3450" spc="130" dirty="0">
                <a:latin typeface="Arial MT"/>
                <a:cs typeface="Arial MT"/>
              </a:rPr>
              <a:t>and</a:t>
            </a:r>
            <a:r>
              <a:rPr sz="3450" spc="-80" dirty="0">
                <a:latin typeface="Arial MT"/>
                <a:cs typeface="Arial MT"/>
              </a:rPr>
              <a:t> </a:t>
            </a:r>
            <a:r>
              <a:rPr sz="3450" spc="-70" dirty="0">
                <a:latin typeface="Arial MT"/>
                <a:cs typeface="Arial MT"/>
              </a:rPr>
              <a:t>KSC</a:t>
            </a:r>
            <a:r>
              <a:rPr sz="3450" spc="-7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LC</a:t>
            </a:r>
            <a:r>
              <a:rPr sz="3450" spc="-75" dirty="0">
                <a:latin typeface="Arial MT"/>
                <a:cs typeface="Arial MT"/>
              </a:rPr>
              <a:t> </a:t>
            </a:r>
            <a:r>
              <a:rPr sz="3450" spc="140" dirty="0">
                <a:latin typeface="Arial MT"/>
                <a:cs typeface="Arial MT"/>
              </a:rPr>
              <a:t>39A</a:t>
            </a:r>
            <a:r>
              <a:rPr sz="3450" spc="-8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have</a:t>
            </a:r>
            <a:r>
              <a:rPr sz="3450" spc="-75" dirty="0">
                <a:latin typeface="Arial MT"/>
                <a:cs typeface="Arial MT"/>
              </a:rPr>
              <a:t> </a:t>
            </a:r>
            <a:r>
              <a:rPr sz="3450" spc="155" dirty="0">
                <a:latin typeface="Arial MT"/>
                <a:cs typeface="Arial MT"/>
              </a:rPr>
              <a:t>higher</a:t>
            </a:r>
            <a:r>
              <a:rPr sz="3450" spc="-75" dirty="0">
                <a:latin typeface="Arial MT"/>
                <a:cs typeface="Arial MT"/>
              </a:rPr>
              <a:t> </a:t>
            </a:r>
            <a:r>
              <a:rPr sz="3450" spc="70" dirty="0">
                <a:latin typeface="Arial MT"/>
                <a:cs typeface="Arial MT"/>
              </a:rPr>
              <a:t>success</a:t>
            </a:r>
            <a:r>
              <a:rPr sz="3450" spc="-80" dirty="0">
                <a:latin typeface="Arial MT"/>
                <a:cs typeface="Arial MT"/>
              </a:rPr>
              <a:t> </a:t>
            </a:r>
            <a:r>
              <a:rPr sz="3450" spc="50" dirty="0">
                <a:latin typeface="Arial MT"/>
                <a:cs typeface="Arial MT"/>
              </a:rPr>
              <a:t>rates.</a:t>
            </a:r>
            <a:endParaRPr sz="3450" dirty="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latin typeface="Arial MT"/>
                <a:cs typeface="Arial MT"/>
              </a:rPr>
              <a:t>It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spc="125" dirty="0">
                <a:latin typeface="Arial MT"/>
                <a:cs typeface="Arial MT"/>
              </a:rPr>
              <a:t>can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spc="150" dirty="0">
                <a:latin typeface="Arial MT"/>
                <a:cs typeface="Arial MT"/>
              </a:rPr>
              <a:t>be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spc="75" dirty="0">
                <a:latin typeface="Arial MT"/>
                <a:cs typeface="Arial MT"/>
              </a:rPr>
              <a:t>assumed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spc="155" dirty="0">
                <a:latin typeface="Arial MT"/>
                <a:cs typeface="Arial MT"/>
              </a:rPr>
              <a:t>that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spc="114" dirty="0">
                <a:latin typeface="Arial MT"/>
                <a:cs typeface="Arial MT"/>
              </a:rPr>
              <a:t>each</a:t>
            </a:r>
            <a:r>
              <a:rPr sz="3450" spc="-25" dirty="0">
                <a:latin typeface="Arial MT"/>
                <a:cs typeface="Arial MT"/>
              </a:rPr>
              <a:t> </a:t>
            </a:r>
            <a:r>
              <a:rPr sz="3450" spc="160" dirty="0">
                <a:latin typeface="Arial MT"/>
                <a:cs typeface="Arial MT"/>
              </a:rPr>
              <a:t>new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spc="135" dirty="0">
                <a:latin typeface="Arial MT"/>
                <a:cs typeface="Arial MT"/>
              </a:rPr>
              <a:t>launch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has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a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spc="155" dirty="0">
                <a:latin typeface="Arial MT"/>
                <a:cs typeface="Arial MT"/>
              </a:rPr>
              <a:t>higher</a:t>
            </a:r>
            <a:r>
              <a:rPr sz="3450" spc="-25" dirty="0">
                <a:latin typeface="Arial MT"/>
                <a:cs typeface="Arial MT"/>
              </a:rPr>
              <a:t> </a:t>
            </a:r>
            <a:r>
              <a:rPr sz="3450" spc="100" dirty="0">
                <a:latin typeface="Arial MT"/>
                <a:cs typeface="Arial MT"/>
              </a:rPr>
              <a:t>rate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spc="215" dirty="0">
                <a:latin typeface="Arial MT"/>
                <a:cs typeface="Arial MT"/>
              </a:rPr>
              <a:t>of</a:t>
            </a:r>
            <a:r>
              <a:rPr sz="3450" spc="-30" dirty="0">
                <a:latin typeface="Arial MT"/>
                <a:cs typeface="Arial MT"/>
              </a:rPr>
              <a:t> </a:t>
            </a:r>
            <a:r>
              <a:rPr sz="3450" spc="55" dirty="0">
                <a:latin typeface="Arial MT"/>
                <a:cs typeface="Arial MT"/>
              </a:rPr>
              <a:t>success.</a:t>
            </a:r>
            <a:endParaRPr sz="34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latin typeface="Arial MT"/>
                <a:cs typeface="Arial MT"/>
              </a:rPr>
              <a:t>Explanation:</a:t>
            </a:r>
            <a:endParaRPr sz="4150" dirty="0">
              <a:latin typeface="Arial MT"/>
              <a:cs typeface="Arial MT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latin typeface="Arial MT"/>
                <a:cs typeface="Arial MT"/>
              </a:rPr>
              <a:t>For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90" dirty="0">
                <a:latin typeface="Arial MT"/>
                <a:cs typeface="Arial MT"/>
              </a:rPr>
              <a:t>every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40" dirty="0">
                <a:latin typeface="Arial MT"/>
                <a:cs typeface="Arial MT"/>
              </a:rPr>
              <a:t>launch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95" dirty="0">
                <a:latin typeface="Arial MT"/>
                <a:cs typeface="Arial MT"/>
              </a:rPr>
              <a:t>site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65" dirty="0">
                <a:latin typeface="Arial MT"/>
                <a:cs typeface="Arial MT"/>
              </a:rPr>
              <a:t>the</a:t>
            </a:r>
            <a:r>
              <a:rPr sz="3650" spc="-15" dirty="0">
                <a:latin typeface="Arial MT"/>
                <a:cs typeface="Arial MT"/>
              </a:rPr>
              <a:t> </a:t>
            </a:r>
            <a:r>
              <a:rPr sz="3650" spc="150" dirty="0">
                <a:latin typeface="Arial MT"/>
                <a:cs typeface="Arial MT"/>
              </a:rPr>
              <a:t>higher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65" dirty="0">
                <a:latin typeface="Arial MT"/>
                <a:cs typeface="Arial MT"/>
              </a:rPr>
              <a:t>the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10" dirty="0">
                <a:latin typeface="Arial MT"/>
                <a:cs typeface="Arial MT"/>
              </a:rPr>
              <a:t>payload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dirty="0">
                <a:latin typeface="Arial MT"/>
                <a:cs typeface="Arial MT"/>
              </a:rPr>
              <a:t>mass,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65" dirty="0">
                <a:latin typeface="Arial MT"/>
                <a:cs typeface="Arial MT"/>
              </a:rPr>
              <a:t>the</a:t>
            </a:r>
            <a:r>
              <a:rPr sz="3650" spc="-15" dirty="0">
                <a:latin typeface="Arial MT"/>
                <a:cs typeface="Arial MT"/>
              </a:rPr>
              <a:t> </a:t>
            </a:r>
            <a:r>
              <a:rPr sz="3650" spc="150" dirty="0">
                <a:latin typeface="Arial MT"/>
                <a:cs typeface="Arial MT"/>
              </a:rPr>
              <a:t>higher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65" dirty="0">
                <a:latin typeface="Arial MT"/>
                <a:cs typeface="Arial MT"/>
              </a:rPr>
              <a:t>the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65" dirty="0">
                <a:latin typeface="Arial MT"/>
                <a:cs typeface="Arial MT"/>
              </a:rPr>
              <a:t>success </a:t>
            </a:r>
            <a:r>
              <a:rPr sz="3650" spc="80" dirty="0">
                <a:latin typeface="Arial MT"/>
                <a:cs typeface="Arial MT"/>
              </a:rPr>
              <a:t>rate.</a:t>
            </a:r>
            <a:endParaRPr sz="3650" dirty="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latin typeface="Arial MT"/>
                <a:cs typeface="Arial MT"/>
              </a:rPr>
              <a:t>Most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225" dirty="0">
                <a:latin typeface="Arial MT"/>
                <a:cs typeface="Arial MT"/>
              </a:rPr>
              <a:t>of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65" dirty="0">
                <a:latin typeface="Arial MT"/>
                <a:cs typeface="Arial MT"/>
              </a:rPr>
              <a:t>the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00" dirty="0">
                <a:latin typeface="Arial MT"/>
                <a:cs typeface="Arial MT"/>
              </a:rPr>
              <a:t>launches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210" dirty="0">
                <a:latin typeface="Arial MT"/>
                <a:cs typeface="Arial MT"/>
              </a:rPr>
              <a:t>with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10" dirty="0">
                <a:latin typeface="Arial MT"/>
                <a:cs typeface="Arial MT"/>
              </a:rPr>
              <a:t>payload</a:t>
            </a:r>
            <a:r>
              <a:rPr sz="3650" spc="-15" dirty="0">
                <a:latin typeface="Arial MT"/>
                <a:cs typeface="Arial MT"/>
              </a:rPr>
              <a:t> </a:t>
            </a:r>
            <a:r>
              <a:rPr sz="3650" dirty="0">
                <a:latin typeface="Arial MT"/>
                <a:cs typeface="Arial MT"/>
              </a:rPr>
              <a:t>mass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00" dirty="0">
                <a:latin typeface="Arial MT"/>
                <a:cs typeface="Arial MT"/>
              </a:rPr>
              <a:t>over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305" dirty="0">
                <a:latin typeface="Arial MT"/>
                <a:cs typeface="Arial MT"/>
              </a:rPr>
              <a:t>7000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45" dirty="0">
                <a:latin typeface="Arial MT"/>
                <a:cs typeface="Arial MT"/>
              </a:rPr>
              <a:t>kg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110" dirty="0">
                <a:latin typeface="Arial MT"/>
                <a:cs typeface="Arial MT"/>
              </a:rPr>
              <a:t>were</a:t>
            </a:r>
            <a:r>
              <a:rPr sz="3650" spc="-20" dirty="0">
                <a:latin typeface="Arial MT"/>
                <a:cs typeface="Arial MT"/>
              </a:rPr>
              <a:t> </a:t>
            </a:r>
            <a:r>
              <a:rPr sz="3650" spc="90" dirty="0">
                <a:latin typeface="Arial MT"/>
                <a:cs typeface="Arial MT"/>
              </a:rPr>
              <a:t>successful.</a:t>
            </a:r>
            <a:endParaRPr sz="3650" dirty="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latin typeface="Arial MT"/>
                <a:cs typeface="Arial MT"/>
              </a:rPr>
              <a:t>KSC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dirty="0">
                <a:latin typeface="Arial MT"/>
                <a:cs typeface="Arial MT"/>
              </a:rPr>
              <a:t>LC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spc="150" dirty="0">
                <a:latin typeface="Arial MT"/>
                <a:cs typeface="Arial MT"/>
              </a:rPr>
              <a:t>39A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dirty="0">
                <a:latin typeface="Arial MT"/>
                <a:cs typeface="Arial MT"/>
              </a:rPr>
              <a:t>has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dirty="0">
                <a:latin typeface="Arial MT"/>
                <a:cs typeface="Arial MT"/>
              </a:rPr>
              <a:t>a</a:t>
            </a:r>
            <a:r>
              <a:rPr sz="3650" spc="-40" dirty="0">
                <a:latin typeface="Arial MT"/>
                <a:cs typeface="Arial MT"/>
              </a:rPr>
              <a:t> </a:t>
            </a:r>
            <a:r>
              <a:rPr sz="3650" dirty="0">
                <a:latin typeface="Arial MT"/>
                <a:cs typeface="Arial MT"/>
              </a:rPr>
              <a:t>100%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spc="75" dirty="0">
                <a:latin typeface="Arial MT"/>
                <a:cs typeface="Arial MT"/>
              </a:rPr>
              <a:t>success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spc="110" dirty="0">
                <a:latin typeface="Arial MT"/>
                <a:cs typeface="Arial MT"/>
              </a:rPr>
              <a:t>rate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spc="170" dirty="0">
                <a:latin typeface="Arial MT"/>
                <a:cs typeface="Arial MT"/>
              </a:rPr>
              <a:t>for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spc="110" dirty="0">
                <a:latin typeface="Arial MT"/>
                <a:cs typeface="Arial MT"/>
              </a:rPr>
              <a:t>payload</a:t>
            </a:r>
            <a:r>
              <a:rPr sz="3650" spc="-40" dirty="0">
                <a:latin typeface="Arial MT"/>
                <a:cs typeface="Arial MT"/>
              </a:rPr>
              <a:t> </a:t>
            </a:r>
            <a:r>
              <a:rPr sz="3650" dirty="0">
                <a:latin typeface="Arial MT"/>
                <a:cs typeface="Arial MT"/>
              </a:rPr>
              <a:t>mass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spc="165" dirty="0">
                <a:latin typeface="Arial MT"/>
                <a:cs typeface="Arial MT"/>
              </a:rPr>
              <a:t>under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spc="275" dirty="0">
                <a:latin typeface="Arial MT"/>
                <a:cs typeface="Arial MT"/>
              </a:rPr>
              <a:t>5500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spc="145" dirty="0">
                <a:latin typeface="Arial MT"/>
                <a:cs typeface="Arial MT"/>
              </a:rPr>
              <a:t>kg</a:t>
            </a:r>
            <a:r>
              <a:rPr sz="3650" spc="-45" dirty="0">
                <a:latin typeface="Arial MT"/>
                <a:cs typeface="Arial MT"/>
              </a:rPr>
              <a:t> </a:t>
            </a:r>
            <a:r>
              <a:rPr sz="3650" spc="125" dirty="0">
                <a:latin typeface="Arial MT"/>
                <a:cs typeface="Arial MT"/>
              </a:rPr>
              <a:t>too.</a:t>
            </a:r>
            <a:endParaRPr sz="365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duotone>
              <a:prstClr val="black"/>
              <a:prstClr val="black">
                <a:tint val="45000"/>
                <a:satMod val="400000"/>
              </a:prstClr>
            </a:duotone>
            <a:alphaModFix/>
          </a:blip>
          <a:stretch>
            <a:fillRect/>
          </a:stretch>
        </p:blipFill>
        <p:spPr>
          <a:xfrm>
            <a:off x="11527941" y="2759075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latin typeface="Arial MT"/>
                <a:cs typeface="Arial MT"/>
              </a:rPr>
              <a:t>Orbits</a:t>
            </a:r>
            <a:r>
              <a:rPr sz="3950" spc="-65" dirty="0">
                <a:latin typeface="Arial MT"/>
                <a:cs typeface="Arial MT"/>
              </a:rPr>
              <a:t> </a:t>
            </a:r>
            <a:r>
              <a:rPr sz="3950" spc="210" dirty="0">
                <a:latin typeface="Arial MT"/>
                <a:cs typeface="Arial MT"/>
              </a:rPr>
              <a:t>with</a:t>
            </a:r>
            <a:r>
              <a:rPr sz="3950" spc="-6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100%</a:t>
            </a:r>
            <a:r>
              <a:rPr sz="3950" spc="-65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success</a:t>
            </a:r>
            <a:r>
              <a:rPr sz="3950" spc="-65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rate:</a:t>
            </a:r>
            <a:endParaRPr sz="3950" dirty="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latin typeface="Arial MT"/>
                <a:cs typeface="Arial MT"/>
              </a:rPr>
              <a:t>ES-</a:t>
            </a:r>
            <a:r>
              <a:rPr sz="3950" spc="-195" dirty="0">
                <a:latin typeface="Arial MT"/>
                <a:cs typeface="Arial MT"/>
              </a:rPr>
              <a:t>L1,</a:t>
            </a:r>
            <a:r>
              <a:rPr sz="3950" spc="-80" dirty="0">
                <a:latin typeface="Arial MT"/>
                <a:cs typeface="Arial MT"/>
              </a:rPr>
              <a:t> </a:t>
            </a:r>
            <a:r>
              <a:rPr sz="3950" spc="-135" dirty="0">
                <a:latin typeface="Arial MT"/>
                <a:cs typeface="Arial MT"/>
              </a:rPr>
              <a:t>GEO,</a:t>
            </a:r>
            <a:r>
              <a:rPr sz="3950" spc="-140" dirty="0">
                <a:latin typeface="Arial MT"/>
                <a:cs typeface="Arial MT"/>
              </a:rPr>
              <a:t> </a:t>
            </a:r>
            <a:r>
              <a:rPr sz="3950" spc="-105" dirty="0">
                <a:latin typeface="Arial MT"/>
                <a:cs typeface="Arial MT"/>
              </a:rPr>
              <a:t>HEO,</a:t>
            </a:r>
            <a:r>
              <a:rPr sz="3950" spc="-114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SSO</a:t>
            </a:r>
            <a:endParaRPr sz="3950" dirty="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latin typeface="Arial MT"/>
                <a:cs typeface="Arial MT"/>
              </a:rPr>
              <a:t>Orbits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210" dirty="0">
                <a:latin typeface="Arial MT"/>
                <a:cs typeface="Arial MT"/>
              </a:rPr>
              <a:t>with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0%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success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rate:</a:t>
            </a:r>
            <a:endParaRPr sz="3950" dirty="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latin typeface="Arial MT"/>
                <a:cs typeface="Arial MT"/>
              </a:rPr>
              <a:t>SO</a:t>
            </a:r>
            <a:endParaRPr sz="3950" dirty="0">
              <a:latin typeface="Arial MT"/>
              <a:cs typeface="Arial MT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latin typeface="Arial MT"/>
                <a:cs typeface="Arial MT"/>
              </a:rPr>
              <a:t>Orbits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210" dirty="0">
                <a:latin typeface="Arial MT"/>
                <a:cs typeface="Arial MT"/>
              </a:rPr>
              <a:t>with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success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85" dirty="0">
                <a:latin typeface="Arial MT"/>
                <a:cs typeface="Arial MT"/>
              </a:rPr>
              <a:t>rate </a:t>
            </a:r>
            <a:r>
              <a:rPr sz="3950" spc="150" dirty="0">
                <a:latin typeface="Arial MT"/>
                <a:cs typeface="Arial MT"/>
              </a:rPr>
              <a:t>between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50%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and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85%:</a:t>
            </a:r>
            <a:endParaRPr sz="3950" dirty="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latin typeface="Arial MT"/>
                <a:cs typeface="Arial MT"/>
              </a:rPr>
              <a:t>GTO,</a:t>
            </a:r>
            <a:r>
              <a:rPr sz="3950" spc="-155" dirty="0">
                <a:latin typeface="Arial MT"/>
                <a:cs typeface="Arial MT"/>
              </a:rPr>
              <a:t> </a:t>
            </a:r>
            <a:r>
              <a:rPr sz="3950" spc="-105" dirty="0">
                <a:latin typeface="Arial MT"/>
                <a:cs typeface="Arial MT"/>
              </a:rPr>
              <a:t>ISS,</a:t>
            </a:r>
            <a:r>
              <a:rPr sz="3950" spc="-160" dirty="0">
                <a:latin typeface="Arial MT"/>
                <a:cs typeface="Arial MT"/>
              </a:rPr>
              <a:t> </a:t>
            </a:r>
            <a:r>
              <a:rPr sz="3950" spc="-135" dirty="0">
                <a:latin typeface="Arial MT"/>
                <a:cs typeface="Arial MT"/>
              </a:rPr>
              <a:t>LEO,</a:t>
            </a:r>
            <a:r>
              <a:rPr sz="3950" spc="-140" dirty="0">
                <a:latin typeface="Arial MT"/>
                <a:cs typeface="Arial MT"/>
              </a:rPr>
              <a:t> </a:t>
            </a:r>
            <a:r>
              <a:rPr sz="3950" spc="-95" dirty="0">
                <a:latin typeface="Arial MT"/>
                <a:cs typeface="Arial MT"/>
              </a:rPr>
              <a:t>MEO,</a:t>
            </a:r>
            <a:r>
              <a:rPr sz="3950" spc="-155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PO</a:t>
            </a:r>
            <a:endParaRPr sz="395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latin typeface="Arial MT"/>
                <a:cs typeface="Arial MT"/>
              </a:rPr>
              <a:t>In</a:t>
            </a:r>
            <a:r>
              <a:rPr sz="3950" spc="-5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-95" dirty="0">
                <a:latin typeface="Arial MT"/>
                <a:cs typeface="Arial MT"/>
              </a:rPr>
              <a:t>LEO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215" dirty="0">
                <a:latin typeface="Arial MT"/>
                <a:cs typeface="Arial MT"/>
              </a:rPr>
              <a:t>orbit</a:t>
            </a:r>
            <a:r>
              <a:rPr sz="3950" spc="-5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Success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appears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120" dirty="0">
                <a:latin typeface="Arial MT"/>
                <a:cs typeface="Arial MT"/>
              </a:rPr>
              <a:t>related</a:t>
            </a:r>
            <a:r>
              <a:rPr sz="3950" spc="-55" dirty="0">
                <a:latin typeface="Arial MT"/>
                <a:cs typeface="Arial MT"/>
              </a:rPr>
              <a:t> </a:t>
            </a:r>
            <a:r>
              <a:rPr sz="3950" spc="245" dirty="0">
                <a:latin typeface="Arial MT"/>
                <a:cs typeface="Arial MT"/>
              </a:rPr>
              <a:t>to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175" dirty="0">
                <a:latin typeface="Arial MT"/>
                <a:cs typeface="Arial MT"/>
              </a:rPr>
              <a:t>number</a:t>
            </a:r>
            <a:r>
              <a:rPr sz="3950" spc="-55" dirty="0">
                <a:latin typeface="Arial MT"/>
                <a:cs typeface="Arial MT"/>
              </a:rPr>
              <a:t> </a:t>
            </a:r>
            <a:r>
              <a:rPr sz="3950" spc="210" dirty="0">
                <a:latin typeface="Arial MT"/>
                <a:cs typeface="Arial MT"/>
              </a:rPr>
              <a:t>of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100" dirty="0">
                <a:latin typeface="Times New Roman"/>
                <a:cs typeface="Times New Roman"/>
              </a:rPr>
              <a:t>f</a:t>
            </a:r>
            <a:r>
              <a:rPr sz="3950" spc="100" dirty="0">
                <a:latin typeface="Arial MT"/>
                <a:cs typeface="Arial MT"/>
              </a:rPr>
              <a:t>lights; </a:t>
            </a:r>
            <a:r>
              <a:rPr sz="3950" spc="175" dirty="0">
                <a:latin typeface="Arial MT"/>
                <a:cs typeface="Arial MT"/>
              </a:rPr>
              <a:t>on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160" dirty="0">
                <a:latin typeface="Arial MT"/>
                <a:cs typeface="Arial MT"/>
              </a:rPr>
              <a:t>other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95" dirty="0">
                <a:latin typeface="Arial MT"/>
                <a:cs typeface="Arial MT"/>
              </a:rPr>
              <a:t>hand,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130" dirty="0">
                <a:latin typeface="Arial MT"/>
                <a:cs typeface="Arial MT"/>
              </a:rPr>
              <a:t>there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seems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45" dirty="0">
                <a:latin typeface="Arial MT"/>
                <a:cs typeface="Arial MT"/>
              </a:rPr>
              <a:t>to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150" dirty="0">
                <a:latin typeface="Arial MT"/>
                <a:cs typeface="Arial MT"/>
              </a:rPr>
              <a:t>be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175" dirty="0">
                <a:latin typeface="Arial MT"/>
                <a:cs typeface="Arial MT"/>
              </a:rPr>
              <a:t>no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114" dirty="0">
                <a:latin typeface="Arial MT"/>
                <a:cs typeface="Arial MT"/>
              </a:rPr>
              <a:t>relationship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150" dirty="0">
                <a:latin typeface="Arial MT"/>
                <a:cs typeface="Arial MT"/>
              </a:rPr>
              <a:t>between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155" dirty="0">
                <a:latin typeface="Times New Roman"/>
                <a:cs typeface="Times New Roman"/>
              </a:rPr>
              <a:t>f</a:t>
            </a:r>
            <a:r>
              <a:rPr sz="3950" spc="155" dirty="0">
                <a:latin typeface="Arial MT"/>
                <a:cs typeface="Arial MT"/>
              </a:rPr>
              <a:t>light </a:t>
            </a:r>
            <a:r>
              <a:rPr sz="3950" spc="175" dirty="0">
                <a:latin typeface="Arial MT"/>
                <a:cs typeface="Arial MT"/>
              </a:rPr>
              <a:t>number</a:t>
            </a:r>
            <a:r>
              <a:rPr sz="3950" spc="-8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when</a:t>
            </a:r>
            <a:r>
              <a:rPr sz="3950" spc="-80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in</a:t>
            </a:r>
            <a:r>
              <a:rPr sz="3950" spc="-80" dirty="0">
                <a:latin typeface="Arial MT"/>
                <a:cs typeface="Arial MT"/>
              </a:rPr>
              <a:t> </a:t>
            </a:r>
            <a:r>
              <a:rPr sz="3950" spc="-65" dirty="0">
                <a:latin typeface="Arial MT"/>
                <a:cs typeface="Arial MT"/>
              </a:rPr>
              <a:t>GTO</a:t>
            </a:r>
            <a:r>
              <a:rPr sz="3950" spc="-8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orbit.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 dirty="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latin typeface="Arial MT"/>
                <a:cs typeface="Arial MT"/>
              </a:rPr>
              <a:t>Heavy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85" dirty="0">
                <a:latin typeface="Arial MT"/>
                <a:cs typeface="Arial MT"/>
              </a:rPr>
              <a:t>payloads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have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05" dirty="0">
                <a:latin typeface="Arial MT"/>
                <a:cs typeface="Arial MT"/>
              </a:rPr>
              <a:t>negative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14" dirty="0">
                <a:latin typeface="Arial MT"/>
                <a:cs typeface="Arial MT"/>
              </a:rPr>
              <a:t>in</a:t>
            </a:r>
            <a:r>
              <a:rPr sz="3950" spc="114" dirty="0">
                <a:latin typeface="Times New Roman"/>
                <a:cs typeface="Times New Roman"/>
              </a:rPr>
              <a:t>f</a:t>
            </a:r>
            <a:r>
              <a:rPr sz="3950" spc="114" dirty="0">
                <a:latin typeface="Arial MT"/>
                <a:cs typeface="Arial MT"/>
              </a:rPr>
              <a:t>luence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75" dirty="0">
                <a:latin typeface="Arial MT"/>
                <a:cs typeface="Arial MT"/>
              </a:rPr>
              <a:t>on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-65" dirty="0">
                <a:latin typeface="Arial MT"/>
                <a:cs typeface="Arial MT"/>
              </a:rPr>
              <a:t>GTO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60" dirty="0">
                <a:latin typeface="Arial MT"/>
                <a:cs typeface="Arial MT"/>
              </a:rPr>
              <a:t>orbits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and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positive </a:t>
            </a:r>
            <a:r>
              <a:rPr sz="3950" spc="175" dirty="0">
                <a:latin typeface="Arial MT"/>
                <a:cs typeface="Arial MT"/>
              </a:rPr>
              <a:t>on</a:t>
            </a:r>
            <a:r>
              <a:rPr sz="3950" spc="-120" dirty="0">
                <a:latin typeface="Arial MT"/>
                <a:cs typeface="Arial MT"/>
              </a:rPr>
              <a:t> </a:t>
            </a:r>
            <a:r>
              <a:rPr sz="3950" spc="-65" dirty="0">
                <a:latin typeface="Arial MT"/>
                <a:cs typeface="Arial MT"/>
              </a:rPr>
              <a:t>GTO</a:t>
            </a:r>
            <a:r>
              <a:rPr sz="3950" spc="-120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and</a:t>
            </a:r>
            <a:r>
              <a:rPr sz="3950" spc="-1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Polar</a:t>
            </a:r>
            <a:r>
              <a:rPr sz="3950" spc="-114" dirty="0">
                <a:latin typeface="Arial MT"/>
                <a:cs typeface="Arial MT"/>
              </a:rPr>
              <a:t> </a:t>
            </a:r>
            <a:r>
              <a:rPr sz="3950" spc="-95" dirty="0">
                <a:latin typeface="Arial MT"/>
                <a:cs typeface="Arial MT"/>
              </a:rPr>
              <a:t>LEO</a:t>
            </a:r>
            <a:r>
              <a:rPr sz="3950" spc="-120" dirty="0">
                <a:latin typeface="Arial MT"/>
                <a:cs typeface="Arial MT"/>
              </a:rPr>
              <a:t> </a:t>
            </a:r>
            <a:r>
              <a:rPr sz="3950" spc="-65" dirty="0">
                <a:latin typeface="Arial MT"/>
                <a:cs typeface="Arial MT"/>
              </a:rPr>
              <a:t>(ISS)</a:t>
            </a:r>
            <a:r>
              <a:rPr sz="3950" spc="-120" dirty="0">
                <a:latin typeface="Arial MT"/>
                <a:cs typeface="Arial MT"/>
              </a:rPr>
              <a:t> </a:t>
            </a:r>
            <a:r>
              <a:rPr sz="3950" spc="125" dirty="0">
                <a:latin typeface="Arial MT"/>
                <a:cs typeface="Arial MT"/>
              </a:rPr>
              <a:t>orbits.</a:t>
            </a:r>
            <a:endParaRPr sz="395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latin typeface="Arial MT"/>
                <a:cs typeface="Arial MT"/>
              </a:rPr>
              <a:t>The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success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85" dirty="0">
                <a:latin typeface="Arial MT"/>
                <a:cs typeface="Arial MT"/>
              </a:rPr>
              <a:t>rate </a:t>
            </a:r>
            <a:r>
              <a:rPr sz="3950" spc="110" dirty="0">
                <a:latin typeface="Arial MT"/>
                <a:cs typeface="Arial MT"/>
              </a:rPr>
              <a:t>since</a:t>
            </a:r>
            <a:r>
              <a:rPr sz="3950" spc="-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2013</a:t>
            </a:r>
            <a:r>
              <a:rPr sz="3950" spc="-70" dirty="0">
                <a:latin typeface="Arial MT"/>
                <a:cs typeface="Arial MT"/>
              </a:rPr>
              <a:t> </a:t>
            </a:r>
            <a:r>
              <a:rPr sz="3950" spc="125" dirty="0">
                <a:latin typeface="Arial MT"/>
                <a:cs typeface="Arial MT"/>
              </a:rPr>
              <a:t>kept</a:t>
            </a:r>
            <a:endParaRPr sz="395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latin typeface="Arial MT"/>
                <a:cs typeface="Arial MT"/>
              </a:rPr>
              <a:t>increasing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75" dirty="0">
                <a:latin typeface="Arial MT"/>
                <a:cs typeface="Arial MT"/>
              </a:rPr>
              <a:t>till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20" dirty="0">
                <a:latin typeface="Arial MT"/>
                <a:cs typeface="Arial MT"/>
              </a:rPr>
              <a:t>2020.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 dirty="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latin typeface="Arial MT"/>
                <a:cs typeface="Arial MT"/>
              </a:rPr>
              <a:t>Displaying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names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210" dirty="0">
                <a:latin typeface="Arial MT"/>
                <a:cs typeface="Arial MT"/>
              </a:rPr>
              <a:t>of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unique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launch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sites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in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80" dirty="0">
                <a:latin typeface="Arial MT"/>
                <a:cs typeface="Arial MT"/>
              </a:rPr>
              <a:t>space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80" dirty="0">
                <a:latin typeface="Arial MT"/>
                <a:cs typeface="Arial MT"/>
              </a:rPr>
              <a:t>mission.</a:t>
            </a:r>
            <a:endParaRPr sz="395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 dirty="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latin typeface="Arial MT"/>
                <a:cs typeface="Arial MT"/>
              </a:rPr>
              <a:t>Displaying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5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25" dirty="0">
                <a:latin typeface="Arial MT"/>
                <a:cs typeface="Arial MT"/>
              </a:rPr>
              <a:t>records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14" dirty="0">
                <a:latin typeface="Arial MT"/>
                <a:cs typeface="Arial MT"/>
              </a:rPr>
              <a:t>where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launch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sites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begin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210" dirty="0">
                <a:latin typeface="Arial MT"/>
                <a:cs typeface="Arial MT"/>
              </a:rPr>
              <a:t>with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60" dirty="0">
                <a:latin typeface="Arial MT"/>
                <a:cs typeface="Arial MT"/>
              </a:rPr>
              <a:t>string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'CCA'.</a:t>
            </a:r>
            <a:endParaRPr sz="395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 dirty="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latin typeface="Arial MT"/>
                <a:cs typeface="Arial MT"/>
              </a:rPr>
              <a:t>Displaying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total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payload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mass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carried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by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14" dirty="0">
                <a:latin typeface="Arial MT"/>
                <a:cs typeface="Arial MT"/>
              </a:rPr>
              <a:t>boosters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40" dirty="0">
                <a:latin typeface="Arial MT"/>
                <a:cs typeface="Arial MT"/>
              </a:rPr>
              <a:t>launched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45" dirty="0">
                <a:latin typeface="Arial MT"/>
                <a:cs typeface="Arial MT"/>
              </a:rPr>
              <a:t>by </a:t>
            </a:r>
            <a:r>
              <a:rPr sz="3950" spc="-25" dirty="0">
                <a:latin typeface="Arial MT"/>
                <a:cs typeface="Arial MT"/>
              </a:rPr>
              <a:t>NASA</a:t>
            </a:r>
            <a:r>
              <a:rPr sz="3950" spc="-24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(CRS).</a:t>
            </a:r>
            <a:endParaRPr sz="395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latin typeface="Arial MT"/>
                <a:cs typeface="Arial MT"/>
              </a:rPr>
              <a:t>Displaying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average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payload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mass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carried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by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50" dirty="0">
                <a:latin typeface="Arial MT"/>
                <a:cs typeface="Arial MT"/>
              </a:rPr>
              <a:t>booster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90" dirty="0">
                <a:latin typeface="Arial MT"/>
                <a:cs typeface="Arial MT"/>
              </a:rPr>
              <a:t>version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F9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-320" dirty="0">
                <a:latin typeface="Arial MT"/>
                <a:cs typeface="Arial MT"/>
              </a:rPr>
              <a:t>v1.1.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latin typeface="Arial MT"/>
                <a:cs typeface="Arial MT"/>
              </a:rPr>
              <a:t>Listing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30" dirty="0">
                <a:latin typeface="Arial MT"/>
                <a:cs typeface="Arial MT"/>
              </a:rPr>
              <a:t>date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when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95" dirty="0">
                <a:latin typeface="Times New Roman"/>
                <a:cs typeface="Times New Roman"/>
              </a:rPr>
              <a:t>f</a:t>
            </a:r>
            <a:r>
              <a:rPr sz="3950" spc="95" dirty="0">
                <a:latin typeface="Arial MT"/>
                <a:cs typeface="Arial MT"/>
              </a:rPr>
              <a:t>irst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00" dirty="0">
                <a:latin typeface="Arial MT"/>
                <a:cs typeface="Arial MT"/>
              </a:rPr>
              <a:t>successful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45" dirty="0">
                <a:latin typeface="Arial MT"/>
                <a:cs typeface="Arial MT"/>
              </a:rPr>
              <a:t>landing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90" dirty="0">
                <a:latin typeface="Arial MT"/>
                <a:cs typeface="Arial MT"/>
              </a:rPr>
              <a:t>outcome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in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ground </a:t>
            </a:r>
            <a:r>
              <a:rPr sz="3950" spc="150" dirty="0">
                <a:latin typeface="Arial MT"/>
                <a:cs typeface="Arial MT"/>
              </a:rPr>
              <a:t>pad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was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85" dirty="0">
                <a:latin typeface="Arial MT"/>
                <a:cs typeface="Arial MT"/>
              </a:rPr>
              <a:t>achieved.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1679043E-9ECF-8FBC-59BC-918D19A57BCD}"/>
              </a:ext>
            </a:extLst>
          </p:cNvPr>
          <p:cNvSpPr txBox="1"/>
          <p:nvPr/>
        </p:nvSpPr>
        <p:spPr>
          <a:xfrm>
            <a:off x="8404139" y="3055035"/>
            <a:ext cx="9167495" cy="7567456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114" dirty="0">
                <a:latin typeface="Arial MT"/>
                <a:cs typeface="Arial MT"/>
              </a:rPr>
              <a:t>collection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100" dirty="0">
                <a:latin typeface="Arial MT"/>
                <a:cs typeface="Arial MT"/>
              </a:rPr>
              <a:t>wrangling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latin typeface="Arial MT"/>
                <a:cs typeface="Arial MT"/>
              </a:rPr>
              <a:t>Exploratory</a:t>
            </a:r>
            <a:r>
              <a:rPr sz="2800" spc="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Analysis</a:t>
            </a:r>
            <a:r>
              <a:rPr sz="2800" spc="35" dirty="0">
                <a:latin typeface="Arial MT"/>
                <a:cs typeface="Arial MT"/>
              </a:rPr>
              <a:t> </a:t>
            </a:r>
            <a:r>
              <a:rPr sz="2800" spc="145" dirty="0">
                <a:latin typeface="Arial MT"/>
                <a:cs typeface="Arial MT"/>
              </a:rPr>
              <a:t>with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35" dirty="0">
                <a:latin typeface="Arial MT"/>
                <a:cs typeface="Arial MT"/>
              </a:rPr>
              <a:t> </a:t>
            </a:r>
            <a:r>
              <a:rPr sz="2800" spc="40" dirty="0">
                <a:latin typeface="Arial MT"/>
                <a:cs typeface="Arial MT"/>
              </a:rPr>
              <a:t>Visualization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latin typeface="Arial MT"/>
                <a:cs typeface="Arial MT"/>
              </a:rPr>
              <a:t>Exploratory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Analysis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spc="145" dirty="0">
                <a:latin typeface="Arial MT"/>
                <a:cs typeface="Arial MT"/>
              </a:rPr>
              <a:t>with</a:t>
            </a:r>
            <a:r>
              <a:rPr sz="2800" spc="4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SQL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latin typeface="Arial MT"/>
                <a:cs typeface="Arial MT"/>
              </a:rPr>
              <a:t>Building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90" dirty="0">
                <a:latin typeface="Arial MT"/>
                <a:cs typeface="Arial MT"/>
              </a:rPr>
              <a:t>interactive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105" dirty="0">
                <a:latin typeface="Arial MT"/>
                <a:cs typeface="Arial MT"/>
              </a:rPr>
              <a:t>map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145" dirty="0">
                <a:latin typeface="Arial MT"/>
                <a:cs typeface="Arial MT"/>
              </a:rPr>
              <a:t>with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45" dirty="0">
                <a:latin typeface="Arial MT"/>
                <a:cs typeface="Arial MT"/>
              </a:rPr>
              <a:t>Folium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latin typeface="Arial MT"/>
                <a:cs typeface="Arial MT"/>
              </a:rPr>
              <a:t>Building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Dashboard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spc="145" dirty="0">
                <a:latin typeface="Arial MT"/>
                <a:cs typeface="Arial MT"/>
              </a:rPr>
              <a:t>with</a:t>
            </a:r>
            <a:r>
              <a:rPr sz="2800" spc="45" dirty="0">
                <a:latin typeface="Arial MT"/>
                <a:cs typeface="Arial MT"/>
              </a:rPr>
              <a:t> </a:t>
            </a:r>
            <a:r>
              <a:rPr sz="2800" spc="55" dirty="0">
                <a:latin typeface="Arial MT"/>
                <a:cs typeface="Arial MT"/>
              </a:rPr>
              <a:t>Plotly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Dash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latin typeface="Arial MT"/>
                <a:cs typeface="Arial MT"/>
              </a:rPr>
              <a:t>Predictive</a:t>
            </a:r>
            <a:r>
              <a:rPr sz="2800" spc="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analysis</a:t>
            </a:r>
            <a:r>
              <a:rPr sz="2800" spc="8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(Classi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Arial MT"/>
                <a:cs typeface="Arial MT"/>
              </a:rPr>
              <a:t>ication)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 MT"/>
              <a:buChar char="-"/>
            </a:pPr>
            <a:endParaRPr sz="2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latin typeface="Arial MT"/>
                <a:cs typeface="Arial MT"/>
              </a:rPr>
              <a:t>Summary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220" dirty="0">
                <a:latin typeface="Arial MT"/>
                <a:cs typeface="Arial MT"/>
              </a:rPr>
              <a:t>of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105" dirty="0">
                <a:latin typeface="Arial MT"/>
                <a:cs typeface="Arial MT"/>
              </a:rPr>
              <a:t>all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105" dirty="0">
                <a:latin typeface="Arial MT"/>
                <a:cs typeface="Arial MT"/>
              </a:rPr>
              <a:t>results</a:t>
            </a:r>
            <a:endParaRPr sz="315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latin typeface="Arial MT"/>
                <a:cs typeface="Arial MT"/>
              </a:rPr>
              <a:t>Exploratory</a:t>
            </a:r>
            <a:r>
              <a:rPr sz="2800" spc="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Analysis</a:t>
            </a:r>
            <a:r>
              <a:rPr sz="2800" spc="60" dirty="0">
                <a:latin typeface="Arial MT"/>
                <a:cs typeface="Arial MT"/>
              </a:rPr>
              <a:t> </a:t>
            </a:r>
            <a:r>
              <a:rPr sz="2800" spc="45" dirty="0">
                <a:latin typeface="Arial MT"/>
                <a:cs typeface="Arial MT"/>
              </a:rPr>
              <a:t>results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latin typeface="Arial MT"/>
                <a:cs typeface="Arial MT"/>
              </a:rPr>
              <a:t>Interactive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analytics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140" dirty="0">
                <a:latin typeface="Arial MT"/>
                <a:cs typeface="Arial MT"/>
              </a:rPr>
              <a:t>demo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95" dirty="0">
                <a:latin typeface="Arial MT"/>
                <a:cs typeface="Arial MT"/>
              </a:rPr>
              <a:t>in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screenshots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latin typeface="Arial MT"/>
                <a:cs typeface="Arial MT"/>
              </a:rPr>
              <a:t>Predictive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analysis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45" dirty="0">
                <a:latin typeface="Arial MT"/>
                <a:cs typeface="Arial MT"/>
              </a:rPr>
              <a:t>results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latin typeface="Arial MT"/>
                <a:cs typeface="Arial MT"/>
              </a:rPr>
              <a:t>Listing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names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210" dirty="0">
                <a:latin typeface="Arial MT"/>
                <a:cs typeface="Arial MT"/>
              </a:rPr>
              <a:t>of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114" dirty="0">
                <a:latin typeface="Arial MT"/>
                <a:cs typeface="Arial MT"/>
              </a:rPr>
              <a:t>boosters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200" dirty="0">
                <a:latin typeface="Arial MT"/>
                <a:cs typeface="Arial MT"/>
              </a:rPr>
              <a:t>which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have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success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in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155" dirty="0">
                <a:latin typeface="Arial MT"/>
                <a:cs typeface="Arial MT"/>
              </a:rPr>
              <a:t>drone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85" dirty="0">
                <a:latin typeface="Arial MT"/>
                <a:cs typeface="Arial MT"/>
              </a:rPr>
              <a:t>ship </a:t>
            </a:r>
            <a:r>
              <a:rPr sz="3950" spc="110" dirty="0">
                <a:latin typeface="Arial MT"/>
                <a:cs typeface="Arial MT"/>
              </a:rPr>
              <a:t>and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have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payload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mass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120" dirty="0">
                <a:latin typeface="Arial MT"/>
                <a:cs typeface="Arial MT"/>
              </a:rPr>
              <a:t>greater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130" dirty="0">
                <a:latin typeface="Arial MT"/>
                <a:cs typeface="Arial MT"/>
              </a:rPr>
              <a:t>than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409" dirty="0">
                <a:latin typeface="Arial MT"/>
                <a:cs typeface="Arial MT"/>
              </a:rPr>
              <a:t>4000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35" dirty="0">
                <a:latin typeface="Arial MT"/>
                <a:cs typeface="Arial MT"/>
              </a:rPr>
              <a:t>but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less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130" dirty="0">
                <a:latin typeface="Arial MT"/>
                <a:cs typeface="Arial MT"/>
              </a:rPr>
              <a:t>than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85" dirty="0">
                <a:latin typeface="Arial MT"/>
                <a:cs typeface="Arial MT"/>
              </a:rPr>
              <a:t>6000.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latin typeface="Arial MT"/>
                <a:cs typeface="Arial MT"/>
              </a:rPr>
              <a:t>Listing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total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75" dirty="0">
                <a:latin typeface="Arial MT"/>
                <a:cs typeface="Arial MT"/>
              </a:rPr>
              <a:t>number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210" dirty="0">
                <a:latin typeface="Arial MT"/>
                <a:cs typeface="Arial MT"/>
              </a:rPr>
              <a:t>of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00" dirty="0">
                <a:latin typeface="Arial MT"/>
                <a:cs typeface="Arial MT"/>
              </a:rPr>
              <a:t>successful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and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100" dirty="0">
                <a:latin typeface="Arial MT"/>
                <a:cs typeface="Arial MT"/>
              </a:rPr>
              <a:t>failure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95" dirty="0">
                <a:latin typeface="Arial MT"/>
                <a:cs typeface="Arial MT"/>
              </a:rPr>
              <a:t>mission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outcomes.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latin typeface="Arial MT"/>
                <a:cs typeface="Arial MT"/>
              </a:rPr>
              <a:t>Listing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140" dirty="0">
                <a:latin typeface="Arial MT"/>
                <a:cs typeface="Arial MT"/>
              </a:rPr>
              <a:t>the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55" dirty="0">
                <a:latin typeface="Arial MT"/>
                <a:cs typeface="Arial MT"/>
              </a:rPr>
              <a:t>names</a:t>
            </a:r>
            <a:r>
              <a:rPr sz="3400" spc="-20" dirty="0">
                <a:latin typeface="Arial MT"/>
                <a:cs typeface="Arial MT"/>
              </a:rPr>
              <a:t> </a:t>
            </a:r>
            <a:r>
              <a:rPr sz="3400" spc="180" dirty="0">
                <a:latin typeface="Arial MT"/>
                <a:cs typeface="Arial MT"/>
              </a:rPr>
              <a:t>of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140" dirty="0">
                <a:latin typeface="Arial MT"/>
                <a:cs typeface="Arial MT"/>
              </a:rPr>
              <a:t>the</a:t>
            </a:r>
            <a:r>
              <a:rPr sz="3400" spc="-20" dirty="0">
                <a:latin typeface="Arial MT"/>
                <a:cs typeface="Arial MT"/>
              </a:rPr>
              <a:t> </a:t>
            </a:r>
            <a:r>
              <a:rPr sz="3400" spc="125" dirty="0">
                <a:latin typeface="Arial MT"/>
                <a:cs typeface="Arial MT"/>
              </a:rPr>
              <a:t>booster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55" dirty="0">
                <a:latin typeface="Arial MT"/>
                <a:cs typeface="Arial MT"/>
              </a:rPr>
              <a:t>versions</a:t>
            </a:r>
            <a:r>
              <a:rPr sz="3400" spc="-20" dirty="0">
                <a:latin typeface="Arial MT"/>
                <a:cs typeface="Arial MT"/>
              </a:rPr>
              <a:t> </a:t>
            </a:r>
            <a:r>
              <a:rPr sz="3400" spc="170" dirty="0">
                <a:latin typeface="Arial MT"/>
                <a:cs typeface="Arial MT"/>
              </a:rPr>
              <a:t>which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dirty="0">
                <a:latin typeface="Arial MT"/>
                <a:cs typeface="Arial MT"/>
              </a:rPr>
              <a:t>have</a:t>
            </a:r>
            <a:r>
              <a:rPr sz="3400" spc="-20" dirty="0">
                <a:latin typeface="Arial MT"/>
                <a:cs typeface="Arial MT"/>
              </a:rPr>
              <a:t> </a:t>
            </a:r>
            <a:r>
              <a:rPr sz="3400" spc="114" dirty="0">
                <a:latin typeface="Arial MT"/>
                <a:cs typeface="Arial MT"/>
              </a:rPr>
              <a:t>carried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140" dirty="0">
                <a:latin typeface="Arial MT"/>
                <a:cs typeface="Arial MT"/>
              </a:rPr>
              <a:t>the</a:t>
            </a:r>
            <a:r>
              <a:rPr sz="3400" spc="-20" dirty="0">
                <a:latin typeface="Arial MT"/>
                <a:cs typeface="Arial MT"/>
              </a:rPr>
              <a:t> </a:t>
            </a:r>
            <a:r>
              <a:rPr sz="3400" spc="125" dirty="0">
                <a:latin typeface="Arial MT"/>
                <a:cs typeface="Arial MT"/>
              </a:rPr>
              <a:t>maximum </a:t>
            </a:r>
            <a:r>
              <a:rPr sz="3400" spc="100" dirty="0">
                <a:latin typeface="Arial MT"/>
                <a:cs typeface="Arial MT"/>
              </a:rPr>
              <a:t>payload</a:t>
            </a:r>
            <a:r>
              <a:rPr sz="3400" spc="-45" dirty="0">
                <a:latin typeface="Arial MT"/>
                <a:cs typeface="Arial MT"/>
              </a:rPr>
              <a:t> </a:t>
            </a:r>
            <a:r>
              <a:rPr sz="3400" spc="-10" dirty="0">
                <a:latin typeface="Arial MT"/>
                <a:cs typeface="Arial MT"/>
              </a:rPr>
              <a:t>mass.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latin typeface="Arial MT"/>
                <a:cs typeface="Arial MT"/>
              </a:rPr>
              <a:t>Listing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20" dirty="0">
                <a:latin typeface="Arial MT"/>
                <a:cs typeface="Arial MT"/>
              </a:rPr>
              <a:t>failed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45" dirty="0">
                <a:latin typeface="Arial MT"/>
                <a:cs typeface="Arial MT"/>
              </a:rPr>
              <a:t>landing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60" dirty="0">
                <a:latin typeface="Arial MT"/>
                <a:cs typeface="Arial MT"/>
              </a:rPr>
              <a:t>outcomes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in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55" dirty="0">
                <a:latin typeface="Arial MT"/>
                <a:cs typeface="Arial MT"/>
              </a:rPr>
              <a:t>drone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ship,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150" dirty="0">
                <a:latin typeface="Arial MT"/>
                <a:cs typeface="Arial MT"/>
              </a:rPr>
              <a:t>their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40" dirty="0">
                <a:latin typeface="Arial MT"/>
                <a:cs typeface="Arial MT"/>
              </a:rPr>
              <a:t>booster </a:t>
            </a:r>
            <a:r>
              <a:rPr sz="3950" spc="65" dirty="0">
                <a:latin typeface="Arial MT"/>
                <a:cs typeface="Arial MT"/>
              </a:rPr>
              <a:t>versions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and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launch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90" dirty="0">
                <a:latin typeface="Arial MT"/>
                <a:cs typeface="Arial MT"/>
              </a:rPr>
              <a:t>site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names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for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months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135" dirty="0">
                <a:latin typeface="Arial MT"/>
                <a:cs typeface="Arial MT"/>
              </a:rPr>
              <a:t>in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year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2015.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latin typeface="Arial MT"/>
                <a:cs typeface="Arial MT"/>
              </a:rPr>
              <a:t>Explanation:</a:t>
            </a:r>
            <a:endParaRPr sz="3750">
              <a:latin typeface="Arial MT"/>
              <a:cs typeface="Arial MT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latin typeface="Arial MT"/>
                <a:cs typeface="Arial MT"/>
              </a:rPr>
              <a:t>Ranking</a:t>
            </a:r>
            <a:r>
              <a:rPr sz="3350" spc="-15" dirty="0">
                <a:latin typeface="Arial MT"/>
                <a:cs typeface="Arial MT"/>
              </a:rPr>
              <a:t> </a:t>
            </a:r>
            <a:r>
              <a:rPr sz="3350" spc="155" dirty="0">
                <a:latin typeface="Arial MT"/>
                <a:cs typeface="Arial MT"/>
              </a:rPr>
              <a:t>the</a:t>
            </a:r>
            <a:r>
              <a:rPr sz="3350" spc="-10" dirty="0">
                <a:latin typeface="Arial MT"/>
                <a:cs typeface="Arial MT"/>
              </a:rPr>
              <a:t> </a:t>
            </a:r>
            <a:r>
              <a:rPr sz="3350" spc="180" dirty="0">
                <a:latin typeface="Arial MT"/>
                <a:cs typeface="Arial MT"/>
              </a:rPr>
              <a:t>count</a:t>
            </a:r>
            <a:r>
              <a:rPr sz="3350" spc="-15" dirty="0">
                <a:latin typeface="Arial MT"/>
                <a:cs typeface="Arial MT"/>
              </a:rPr>
              <a:t> </a:t>
            </a:r>
            <a:r>
              <a:rPr sz="3350" spc="195" dirty="0">
                <a:latin typeface="Arial MT"/>
                <a:cs typeface="Arial MT"/>
              </a:rPr>
              <a:t>of</a:t>
            </a:r>
            <a:r>
              <a:rPr sz="3350" spc="-10" dirty="0">
                <a:latin typeface="Arial MT"/>
                <a:cs typeface="Arial MT"/>
              </a:rPr>
              <a:t> </a:t>
            </a:r>
            <a:r>
              <a:rPr sz="3350" spc="120" dirty="0">
                <a:latin typeface="Arial MT"/>
                <a:cs typeface="Arial MT"/>
              </a:rPr>
              <a:t>landing</a:t>
            </a:r>
            <a:r>
              <a:rPr sz="3350" spc="-10" dirty="0">
                <a:latin typeface="Arial MT"/>
                <a:cs typeface="Arial MT"/>
              </a:rPr>
              <a:t> </a:t>
            </a:r>
            <a:r>
              <a:rPr sz="3350" spc="150" dirty="0">
                <a:latin typeface="Arial MT"/>
                <a:cs typeface="Arial MT"/>
              </a:rPr>
              <a:t>outcomes</a:t>
            </a:r>
            <a:r>
              <a:rPr sz="3350" spc="-15" dirty="0">
                <a:latin typeface="Arial MT"/>
                <a:cs typeface="Arial MT"/>
              </a:rPr>
              <a:t> </a:t>
            </a:r>
            <a:r>
              <a:rPr sz="3350" spc="70" dirty="0">
                <a:latin typeface="Arial MT"/>
                <a:cs typeface="Arial MT"/>
              </a:rPr>
              <a:t>(such</a:t>
            </a:r>
            <a:r>
              <a:rPr sz="3350" spc="-10" dirty="0">
                <a:latin typeface="Arial MT"/>
                <a:cs typeface="Arial MT"/>
              </a:rPr>
              <a:t> </a:t>
            </a:r>
            <a:r>
              <a:rPr sz="3350" dirty="0">
                <a:latin typeface="Arial MT"/>
                <a:cs typeface="Arial MT"/>
              </a:rPr>
              <a:t>as</a:t>
            </a:r>
            <a:r>
              <a:rPr sz="3350" spc="-15" dirty="0">
                <a:latin typeface="Arial MT"/>
                <a:cs typeface="Arial MT"/>
              </a:rPr>
              <a:t> </a:t>
            </a:r>
            <a:r>
              <a:rPr sz="3350" dirty="0">
                <a:latin typeface="Arial MT"/>
                <a:cs typeface="Arial MT"/>
              </a:rPr>
              <a:t>Failure</a:t>
            </a:r>
            <a:r>
              <a:rPr sz="3350" spc="-10" dirty="0">
                <a:latin typeface="Arial MT"/>
                <a:cs typeface="Arial MT"/>
              </a:rPr>
              <a:t> </a:t>
            </a:r>
            <a:r>
              <a:rPr sz="3350" spc="105" dirty="0">
                <a:latin typeface="Arial MT"/>
                <a:cs typeface="Arial MT"/>
              </a:rPr>
              <a:t>(drone</a:t>
            </a:r>
            <a:r>
              <a:rPr sz="3350" spc="-10" dirty="0">
                <a:latin typeface="Arial MT"/>
                <a:cs typeface="Arial MT"/>
              </a:rPr>
              <a:t> </a:t>
            </a:r>
            <a:r>
              <a:rPr sz="3350" spc="70" dirty="0">
                <a:latin typeface="Arial MT"/>
                <a:cs typeface="Arial MT"/>
              </a:rPr>
              <a:t>ship)</a:t>
            </a:r>
            <a:r>
              <a:rPr sz="3350" spc="-15" dirty="0">
                <a:latin typeface="Arial MT"/>
                <a:cs typeface="Arial MT"/>
              </a:rPr>
              <a:t> </a:t>
            </a:r>
            <a:r>
              <a:rPr sz="3350" spc="145" dirty="0">
                <a:latin typeface="Arial MT"/>
                <a:cs typeface="Arial MT"/>
              </a:rPr>
              <a:t>or</a:t>
            </a:r>
            <a:r>
              <a:rPr sz="3350" spc="-10" dirty="0">
                <a:latin typeface="Arial MT"/>
                <a:cs typeface="Arial MT"/>
              </a:rPr>
              <a:t> </a:t>
            </a:r>
            <a:r>
              <a:rPr sz="3350" spc="40" dirty="0">
                <a:latin typeface="Arial MT"/>
                <a:cs typeface="Arial MT"/>
              </a:rPr>
              <a:t>Success </a:t>
            </a:r>
            <a:r>
              <a:rPr sz="3350" spc="140" dirty="0">
                <a:latin typeface="Arial MT"/>
                <a:cs typeface="Arial MT"/>
              </a:rPr>
              <a:t>(ground</a:t>
            </a:r>
            <a:r>
              <a:rPr sz="3350" spc="-25" dirty="0">
                <a:latin typeface="Arial MT"/>
                <a:cs typeface="Arial MT"/>
              </a:rPr>
              <a:t> </a:t>
            </a:r>
            <a:r>
              <a:rPr sz="3350" spc="60" dirty="0">
                <a:latin typeface="Arial MT"/>
                <a:cs typeface="Arial MT"/>
              </a:rPr>
              <a:t>pad))</a:t>
            </a:r>
            <a:r>
              <a:rPr sz="3350" spc="-20" dirty="0">
                <a:latin typeface="Arial MT"/>
                <a:cs typeface="Arial MT"/>
              </a:rPr>
              <a:t> </a:t>
            </a:r>
            <a:r>
              <a:rPr sz="3350" spc="135" dirty="0">
                <a:latin typeface="Arial MT"/>
                <a:cs typeface="Arial MT"/>
              </a:rPr>
              <a:t>between</a:t>
            </a:r>
            <a:r>
              <a:rPr sz="3350" spc="-25" dirty="0">
                <a:latin typeface="Arial MT"/>
                <a:cs typeface="Arial MT"/>
              </a:rPr>
              <a:t> </a:t>
            </a:r>
            <a:r>
              <a:rPr sz="3350" spc="155" dirty="0">
                <a:latin typeface="Arial MT"/>
                <a:cs typeface="Arial MT"/>
              </a:rPr>
              <a:t>the</a:t>
            </a:r>
            <a:r>
              <a:rPr sz="3350" spc="-20" dirty="0">
                <a:latin typeface="Arial MT"/>
                <a:cs typeface="Arial MT"/>
              </a:rPr>
              <a:t> </a:t>
            </a:r>
            <a:r>
              <a:rPr sz="3350" spc="110" dirty="0">
                <a:latin typeface="Arial MT"/>
                <a:cs typeface="Arial MT"/>
              </a:rPr>
              <a:t>date</a:t>
            </a:r>
            <a:r>
              <a:rPr sz="3350" spc="-25" dirty="0">
                <a:latin typeface="Arial MT"/>
                <a:cs typeface="Arial MT"/>
              </a:rPr>
              <a:t> </a:t>
            </a:r>
            <a:r>
              <a:rPr sz="3350" spc="114" dirty="0">
                <a:latin typeface="Arial MT"/>
                <a:cs typeface="Arial MT"/>
              </a:rPr>
              <a:t>2010-</a:t>
            </a:r>
            <a:r>
              <a:rPr sz="3350" spc="155" dirty="0">
                <a:latin typeface="Arial MT"/>
                <a:cs typeface="Arial MT"/>
              </a:rPr>
              <a:t>06-</a:t>
            </a:r>
            <a:r>
              <a:rPr sz="3350" spc="190" dirty="0">
                <a:latin typeface="Arial MT"/>
                <a:cs typeface="Arial MT"/>
              </a:rPr>
              <a:t>04</a:t>
            </a:r>
            <a:r>
              <a:rPr sz="3350" spc="-20" dirty="0">
                <a:latin typeface="Arial MT"/>
                <a:cs typeface="Arial MT"/>
              </a:rPr>
              <a:t> </a:t>
            </a:r>
            <a:r>
              <a:rPr sz="3350" spc="110" dirty="0">
                <a:latin typeface="Arial MT"/>
                <a:cs typeface="Arial MT"/>
              </a:rPr>
              <a:t>and</a:t>
            </a:r>
            <a:r>
              <a:rPr sz="3350" spc="-20" dirty="0">
                <a:latin typeface="Arial MT"/>
                <a:cs typeface="Arial MT"/>
              </a:rPr>
              <a:t> </a:t>
            </a:r>
            <a:r>
              <a:rPr sz="3350" spc="-60" dirty="0">
                <a:latin typeface="Arial MT"/>
                <a:cs typeface="Arial MT"/>
              </a:rPr>
              <a:t>2017-</a:t>
            </a:r>
            <a:r>
              <a:rPr sz="3350" spc="140" dirty="0">
                <a:latin typeface="Arial MT"/>
                <a:cs typeface="Arial MT"/>
              </a:rPr>
              <a:t>03-</a:t>
            </a:r>
            <a:r>
              <a:rPr sz="3350" spc="190" dirty="0">
                <a:latin typeface="Arial MT"/>
                <a:cs typeface="Arial MT"/>
              </a:rPr>
              <a:t>20</a:t>
            </a:r>
            <a:r>
              <a:rPr sz="3350" spc="-25" dirty="0">
                <a:latin typeface="Arial MT"/>
                <a:cs typeface="Arial MT"/>
              </a:rPr>
              <a:t> </a:t>
            </a:r>
            <a:r>
              <a:rPr sz="3350" spc="114" dirty="0">
                <a:latin typeface="Arial MT"/>
                <a:cs typeface="Arial MT"/>
              </a:rPr>
              <a:t>in</a:t>
            </a:r>
            <a:r>
              <a:rPr sz="3350" spc="-20" dirty="0">
                <a:latin typeface="Arial MT"/>
                <a:cs typeface="Arial MT"/>
              </a:rPr>
              <a:t> </a:t>
            </a:r>
            <a:r>
              <a:rPr sz="3350" spc="130" dirty="0">
                <a:latin typeface="Arial MT"/>
                <a:cs typeface="Arial MT"/>
              </a:rPr>
              <a:t>descending</a:t>
            </a:r>
            <a:r>
              <a:rPr sz="3350" spc="-25" dirty="0">
                <a:latin typeface="Arial MT"/>
                <a:cs typeface="Arial MT"/>
              </a:rPr>
              <a:t> </a:t>
            </a:r>
            <a:r>
              <a:rPr sz="3350" spc="65" dirty="0">
                <a:latin typeface="Arial MT"/>
                <a:cs typeface="Arial MT"/>
              </a:rPr>
              <a:t>order.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latin typeface="Arial MT"/>
                <a:cs typeface="Arial MT"/>
              </a:rPr>
              <a:t>Explanation:</a:t>
            </a:r>
            <a:endParaRPr sz="2700" dirty="0">
              <a:latin typeface="Arial MT"/>
              <a:cs typeface="Arial MT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latin typeface="Arial MT"/>
                <a:cs typeface="Arial MT"/>
              </a:rPr>
              <a:t>Most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140" dirty="0">
                <a:latin typeface="Arial MT"/>
                <a:cs typeface="Arial MT"/>
              </a:rPr>
              <a:t>of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65" dirty="0">
                <a:latin typeface="Arial MT"/>
                <a:cs typeface="Arial MT"/>
              </a:rPr>
              <a:t>Launch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sites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in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proximity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150" dirty="0">
                <a:latin typeface="Arial MT"/>
                <a:cs typeface="Arial MT"/>
              </a:rPr>
              <a:t>to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85" dirty="0">
                <a:latin typeface="Arial MT"/>
                <a:cs typeface="Arial MT"/>
              </a:rPr>
              <a:t>the </a:t>
            </a:r>
            <a:r>
              <a:rPr sz="2400" spc="60" dirty="0">
                <a:latin typeface="Arial MT"/>
                <a:cs typeface="Arial MT"/>
              </a:rPr>
              <a:t>Equator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50" dirty="0">
                <a:latin typeface="Arial MT"/>
                <a:cs typeface="Arial MT"/>
              </a:rPr>
              <a:t>line.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75" dirty="0">
                <a:latin typeface="Arial MT"/>
                <a:cs typeface="Arial MT"/>
              </a:rPr>
              <a:t>land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114" dirty="0">
                <a:latin typeface="Arial MT"/>
                <a:cs typeface="Arial MT"/>
              </a:rPr>
              <a:t>moving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60" dirty="0">
                <a:latin typeface="Arial MT"/>
                <a:cs typeface="Arial MT"/>
              </a:rPr>
              <a:t>faster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55" dirty="0">
                <a:latin typeface="Arial MT"/>
                <a:cs typeface="Arial MT"/>
              </a:rPr>
              <a:t>at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90" dirty="0">
                <a:latin typeface="Arial MT"/>
                <a:cs typeface="Arial MT"/>
              </a:rPr>
              <a:t>equator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than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other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place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85" dirty="0">
                <a:latin typeface="Arial MT"/>
                <a:cs typeface="Arial MT"/>
              </a:rPr>
              <a:t>the </a:t>
            </a:r>
            <a:r>
              <a:rPr sz="2400" spc="65" dirty="0">
                <a:latin typeface="Arial MT"/>
                <a:cs typeface="Arial MT"/>
              </a:rPr>
              <a:t>surface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140" dirty="0">
                <a:latin typeface="Arial MT"/>
                <a:cs typeface="Arial MT"/>
              </a:rPr>
              <a:t>of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Earth. </a:t>
            </a:r>
            <a:r>
              <a:rPr sz="2400" spc="95" dirty="0">
                <a:latin typeface="Arial MT"/>
                <a:cs typeface="Arial MT"/>
              </a:rPr>
              <a:t>Anything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on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85" dirty="0">
                <a:latin typeface="Arial MT"/>
                <a:cs typeface="Arial MT"/>
              </a:rPr>
              <a:t>the </a:t>
            </a:r>
            <a:r>
              <a:rPr sz="2400" spc="65" dirty="0">
                <a:latin typeface="Arial MT"/>
                <a:cs typeface="Arial MT"/>
              </a:rPr>
              <a:t>surface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140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Earth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at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90" dirty="0">
                <a:latin typeface="Arial MT"/>
                <a:cs typeface="Arial MT"/>
              </a:rPr>
              <a:t>equator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is </a:t>
            </a:r>
            <a:r>
              <a:rPr sz="2400" spc="45" dirty="0">
                <a:latin typeface="Arial MT"/>
                <a:cs typeface="Arial MT"/>
              </a:rPr>
              <a:t>already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114" dirty="0">
                <a:latin typeface="Arial MT"/>
                <a:cs typeface="Arial MT"/>
              </a:rPr>
              <a:t>moving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at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1670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100" dirty="0">
                <a:latin typeface="Arial MT"/>
                <a:cs typeface="Arial MT"/>
              </a:rPr>
              <a:t>km/hour.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85" dirty="0">
                <a:latin typeface="Arial MT"/>
                <a:cs typeface="Arial MT"/>
              </a:rPr>
              <a:t>If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75" dirty="0">
                <a:latin typeface="Arial MT"/>
                <a:cs typeface="Arial MT"/>
              </a:rPr>
              <a:t>ship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is </a:t>
            </a:r>
            <a:r>
              <a:rPr sz="2400" spc="85" dirty="0">
                <a:latin typeface="Arial MT"/>
                <a:cs typeface="Arial MT"/>
              </a:rPr>
              <a:t>launched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130" dirty="0">
                <a:latin typeface="Arial MT"/>
                <a:cs typeface="Arial MT"/>
              </a:rPr>
              <a:t>from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90" dirty="0">
                <a:latin typeface="Arial MT"/>
                <a:cs typeface="Arial MT"/>
              </a:rPr>
              <a:t>equator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130" dirty="0">
                <a:latin typeface="Arial MT"/>
                <a:cs typeface="Arial MT"/>
              </a:rPr>
              <a:t>it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70" dirty="0">
                <a:latin typeface="Arial MT"/>
                <a:cs typeface="Arial MT"/>
              </a:rPr>
              <a:t>goes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130" dirty="0">
                <a:latin typeface="Arial MT"/>
                <a:cs typeface="Arial MT"/>
              </a:rPr>
              <a:t>up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95" dirty="0">
                <a:latin typeface="Arial MT"/>
                <a:cs typeface="Arial MT"/>
              </a:rPr>
              <a:t>into </a:t>
            </a:r>
            <a:r>
              <a:rPr sz="2400" dirty="0">
                <a:latin typeface="Arial MT"/>
                <a:cs typeface="Arial MT"/>
              </a:rPr>
              <a:t>space,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and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130" dirty="0">
                <a:latin typeface="Arial MT"/>
                <a:cs typeface="Arial MT"/>
              </a:rPr>
              <a:t>it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also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114" dirty="0">
                <a:latin typeface="Arial MT"/>
                <a:cs typeface="Arial MT"/>
              </a:rPr>
              <a:t>moving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around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8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Earth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at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same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65" dirty="0">
                <a:latin typeface="Arial MT"/>
                <a:cs typeface="Arial MT"/>
              </a:rPr>
              <a:t>speed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130" dirty="0">
                <a:latin typeface="Arial MT"/>
                <a:cs typeface="Arial MT"/>
              </a:rPr>
              <a:t>it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was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moving </a:t>
            </a:r>
            <a:r>
              <a:rPr sz="2400" spc="80" dirty="0">
                <a:latin typeface="Arial MT"/>
                <a:cs typeface="Arial MT"/>
              </a:rPr>
              <a:t>before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85" dirty="0">
                <a:latin typeface="Arial MT"/>
                <a:cs typeface="Arial MT"/>
              </a:rPr>
              <a:t>launching.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50" dirty="0">
                <a:latin typeface="Arial MT"/>
                <a:cs typeface="Arial MT"/>
              </a:rPr>
              <a:t>because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140" dirty="0">
                <a:latin typeface="Arial MT"/>
                <a:cs typeface="Arial MT"/>
              </a:rPr>
              <a:t>of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60" dirty="0">
                <a:latin typeface="Arial MT"/>
                <a:cs typeface="Arial MT"/>
              </a:rPr>
              <a:t>inertia.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65" dirty="0">
                <a:latin typeface="Arial MT"/>
                <a:cs typeface="Arial MT"/>
              </a:rPr>
              <a:t>speed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100" dirty="0">
                <a:latin typeface="Arial MT"/>
                <a:cs typeface="Arial MT"/>
              </a:rPr>
              <a:t>will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90" dirty="0">
                <a:latin typeface="Arial MT"/>
                <a:cs typeface="Arial MT"/>
              </a:rPr>
              <a:t>help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85" dirty="0">
                <a:latin typeface="Arial MT"/>
                <a:cs typeface="Arial MT"/>
              </a:rPr>
              <a:t>spacecraft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55" dirty="0">
                <a:latin typeface="Arial MT"/>
                <a:cs typeface="Arial MT"/>
              </a:rPr>
              <a:t>keep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up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145" dirty="0">
                <a:latin typeface="Arial MT"/>
                <a:cs typeface="Arial MT"/>
              </a:rPr>
              <a:t>good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90" dirty="0">
                <a:latin typeface="Arial MT"/>
                <a:cs typeface="Arial MT"/>
              </a:rPr>
              <a:t>enough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65" dirty="0">
                <a:latin typeface="Arial MT"/>
                <a:cs typeface="Arial MT"/>
              </a:rPr>
              <a:t>speed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15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stay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in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orbit.</a:t>
            </a:r>
            <a:endParaRPr sz="2400" dirty="0">
              <a:latin typeface="Arial MT"/>
              <a:cs typeface="Arial MT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latin typeface="Arial MT"/>
                <a:cs typeface="Arial MT"/>
              </a:rPr>
              <a:t>All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launch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sites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in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60" dirty="0">
                <a:latin typeface="Arial MT"/>
                <a:cs typeface="Arial MT"/>
              </a:rPr>
              <a:t>very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65" dirty="0">
                <a:latin typeface="Arial MT"/>
                <a:cs typeface="Arial MT"/>
              </a:rPr>
              <a:t>close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95" dirty="0">
                <a:latin typeface="Arial MT"/>
                <a:cs typeface="Arial MT"/>
              </a:rPr>
              <a:t>proximity </a:t>
            </a:r>
            <a:r>
              <a:rPr sz="2400" spc="15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60" dirty="0">
                <a:latin typeface="Arial MT"/>
                <a:cs typeface="Arial MT"/>
              </a:rPr>
              <a:t>coast,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85" dirty="0">
                <a:latin typeface="Arial MT"/>
                <a:cs typeface="Arial MT"/>
              </a:rPr>
              <a:t>while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90" dirty="0">
                <a:latin typeface="Arial MT"/>
                <a:cs typeface="Arial MT"/>
              </a:rPr>
              <a:t>launching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60" dirty="0">
                <a:latin typeface="Arial MT"/>
                <a:cs typeface="Arial MT"/>
              </a:rPr>
              <a:t>rockets </a:t>
            </a:r>
            <a:r>
              <a:rPr sz="2400" spc="80" dirty="0">
                <a:latin typeface="Arial MT"/>
                <a:cs typeface="Arial MT"/>
              </a:rPr>
              <a:t>towards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70" dirty="0">
                <a:latin typeface="Arial MT"/>
                <a:cs typeface="Arial MT"/>
              </a:rPr>
              <a:t>ocean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130" dirty="0">
                <a:latin typeface="Arial MT"/>
                <a:cs typeface="Arial MT"/>
              </a:rPr>
              <a:t>it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65" dirty="0">
                <a:latin typeface="Arial MT"/>
                <a:cs typeface="Arial MT"/>
              </a:rPr>
              <a:t>minimises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110" dirty="0">
                <a:latin typeface="Arial MT"/>
                <a:cs typeface="Arial MT"/>
              </a:rPr>
              <a:t>the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risk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114" dirty="0">
                <a:latin typeface="Arial MT"/>
                <a:cs typeface="Arial MT"/>
              </a:rPr>
              <a:t>of </a:t>
            </a:r>
            <a:r>
              <a:rPr sz="2400" spc="75" dirty="0">
                <a:latin typeface="Arial MT"/>
                <a:cs typeface="Arial MT"/>
              </a:rPr>
              <a:t>having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any </a:t>
            </a:r>
            <a:r>
              <a:rPr sz="2400" spc="85" dirty="0">
                <a:latin typeface="Arial MT"/>
                <a:cs typeface="Arial MT"/>
              </a:rPr>
              <a:t>debris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125" dirty="0">
                <a:latin typeface="Arial MT"/>
                <a:cs typeface="Arial MT"/>
              </a:rPr>
              <a:t>dropping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or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95" dirty="0">
                <a:latin typeface="Arial MT"/>
                <a:cs typeface="Arial MT"/>
              </a:rPr>
              <a:t>exploding </a:t>
            </a:r>
            <a:r>
              <a:rPr sz="2400" spc="50" dirty="0">
                <a:latin typeface="Arial MT"/>
                <a:cs typeface="Arial MT"/>
              </a:rPr>
              <a:t>near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70" dirty="0">
                <a:latin typeface="Arial MT"/>
                <a:cs typeface="Arial MT"/>
              </a:rPr>
              <a:t>people.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latin typeface="Arial MT"/>
                <a:cs typeface="Arial MT"/>
              </a:rPr>
              <a:t>From</a:t>
            </a:r>
            <a:r>
              <a:rPr sz="3850" spc="-20" dirty="0">
                <a:latin typeface="Arial MT"/>
                <a:cs typeface="Arial MT"/>
              </a:rPr>
              <a:t> </a:t>
            </a:r>
            <a:r>
              <a:rPr sz="3850" spc="175" dirty="0">
                <a:latin typeface="Arial MT"/>
                <a:cs typeface="Arial MT"/>
              </a:rPr>
              <a:t>the</a:t>
            </a:r>
            <a:r>
              <a:rPr sz="3850" spc="-20" dirty="0">
                <a:latin typeface="Arial MT"/>
                <a:cs typeface="Arial MT"/>
              </a:rPr>
              <a:t> </a:t>
            </a:r>
            <a:r>
              <a:rPr sz="3850" spc="165" dirty="0">
                <a:latin typeface="Arial MT"/>
                <a:cs typeface="Arial MT"/>
              </a:rPr>
              <a:t>colour-</a:t>
            </a:r>
            <a:r>
              <a:rPr sz="3850" spc="120" dirty="0">
                <a:latin typeface="Arial MT"/>
                <a:cs typeface="Arial MT"/>
              </a:rPr>
              <a:t>labeled</a:t>
            </a:r>
            <a:r>
              <a:rPr sz="3850" spc="-20" dirty="0">
                <a:latin typeface="Arial MT"/>
                <a:cs typeface="Arial MT"/>
              </a:rPr>
              <a:t> </a:t>
            </a:r>
            <a:r>
              <a:rPr sz="3850" spc="65" dirty="0">
                <a:latin typeface="Arial MT"/>
                <a:cs typeface="Arial MT"/>
              </a:rPr>
              <a:t>markers </a:t>
            </a:r>
            <a:r>
              <a:rPr sz="3850" spc="150" dirty="0">
                <a:latin typeface="Arial MT"/>
                <a:cs typeface="Arial MT"/>
              </a:rPr>
              <a:t>we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150" dirty="0">
                <a:latin typeface="Arial MT"/>
                <a:cs typeface="Arial MT"/>
              </a:rPr>
              <a:t>should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170" dirty="0">
                <a:latin typeface="Arial MT"/>
                <a:cs typeface="Arial MT"/>
              </a:rPr>
              <a:t>be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105" dirty="0">
                <a:latin typeface="Arial MT"/>
                <a:cs typeface="Arial MT"/>
              </a:rPr>
              <a:t>able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240" dirty="0">
                <a:latin typeface="Arial MT"/>
                <a:cs typeface="Arial MT"/>
              </a:rPr>
              <a:t>to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40" dirty="0">
                <a:latin typeface="Arial MT"/>
                <a:cs typeface="Arial MT"/>
              </a:rPr>
              <a:t>easily </a:t>
            </a:r>
            <a:r>
              <a:rPr sz="3850" spc="185" dirty="0">
                <a:latin typeface="Arial MT"/>
                <a:cs typeface="Arial MT"/>
              </a:rPr>
              <a:t>identify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215" dirty="0">
                <a:latin typeface="Arial MT"/>
                <a:cs typeface="Arial MT"/>
              </a:rPr>
              <a:t>which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150" dirty="0">
                <a:latin typeface="Arial MT"/>
                <a:cs typeface="Arial MT"/>
              </a:rPr>
              <a:t>launch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70" dirty="0">
                <a:latin typeface="Arial MT"/>
                <a:cs typeface="Arial MT"/>
              </a:rPr>
              <a:t>sites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30" dirty="0">
                <a:latin typeface="Arial MT"/>
                <a:cs typeface="Arial MT"/>
              </a:rPr>
              <a:t>have </a:t>
            </a:r>
            <a:r>
              <a:rPr sz="3850" spc="105" dirty="0">
                <a:latin typeface="Arial MT"/>
                <a:cs typeface="Arial MT"/>
              </a:rPr>
              <a:t>relatively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180" dirty="0">
                <a:latin typeface="Arial MT"/>
                <a:cs typeface="Arial MT"/>
              </a:rPr>
              <a:t>high</a:t>
            </a:r>
            <a:r>
              <a:rPr sz="3850" spc="-40" dirty="0">
                <a:latin typeface="Arial MT"/>
                <a:cs typeface="Arial MT"/>
              </a:rPr>
              <a:t> </a:t>
            </a:r>
            <a:r>
              <a:rPr sz="3850" spc="80" dirty="0">
                <a:latin typeface="Arial MT"/>
                <a:cs typeface="Arial MT"/>
              </a:rPr>
              <a:t>success</a:t>
            </a:r>
            <a:r>
              <a:rPr sz="3850" spc="-35" dirty="0">
                <a:latin typeface="Arial MT"/>
                <a:cs typeface="Arial MT"/>
              </a:rPr>
              <a:t> </a:t>
            </a:r>
            <a:r>
              <a:rPr sz="3850" spc="60" dirty="0">
                <a:latin typeface="Arial MT"/>
                <a:cs typeface="Arial MT"/>
              </a:rPr>
              <a:t>rates.</a:t>
            </a:r>
            <a:endParaRPr sz="3850" dirty="0">
              <a:latin typeface="Arial MT"/>
              <a:cs typeface="Arial MT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chemeClr val="accent6"/>
                </a:solidFill>
                <a:latin typeface="Arial MT"/>
                <a:cs typeface="Arial MT"/>
              </a:rPr>
              <a:t>Green</a:t>
            </a:r>
            <a:r>
              <a:rPr sz="3850" spc="-40" dirty="0">
                <a:solidFill>
                  <a:schemeClr val="accent6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chemeClr val="accent6"/>
                </a:solidFill>
                <a:latin typeface="Arial MT"/>
                <a:cs typeface="Arial MT"/>
              </a:rPr>
              <a:t>Marker</a:t>
            </a:r>
            <a:r>
              <a:rPr sz="3850" spc="-35" dirty="0">
                <a:solidFill>
                  <a:schemeClr val="accent6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latin typeface="Arial MT"/>
                <a:cs typeface="Arial MT"/>
              </a:rPr>
              <a:t>=</a:t>
            </a:r>
            <a:r>
              <a:rPr sz="3850" spc="-35" dirty="0">
                <a:latin typeface="Arial MT"/>
                <a:cs typeface="Arial MT"/>
              </a:rPr>
              <a:t> </a:t>
            </a:r>
            <a:r>
              <a:rPr sz="3850" spc="85" dirty="0">
                <a:latin typeface="Arial MT"/>
                <a:cs typeface="Arial MT"/>
              </a:rPr>
              <a:t>Successful </a:t>
            </a:r>
            <a:r>
              <a:rPr sz="3850" spc="95" dirty="0">
                <a:latin typeface="Arial MT"/>
                <a:cs typeface="Arial MT"/>
              </a:rPr>
              <a:t>Launch</a:t>
            </a:r>
            <a:endParaRPr sz="3850" dirty="0">
              <a:latin typeface="Arial MT"/>
              <a:cs typeface="Arial MT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FF0000"/>
                </a:solidFill>
                <a:latin typeface="Arial MT"/>
                <a:cs typeface="Arial MT"/>
              </a:rPr>
              <a:t>Red </a:t>
            </a:r>
            <a:r>
              <a:rPr sz="3850" spc="60" dirty="0">
                <a:solidFill>
                  <a:srgbClr val="FF0000"/>
                </a:solidFill>
                <a:latin typeface="Arial MT"/>
                <a:cs typeface="Arial MT"/>
              </a:rPr>
              <a:t>Marker</a:t>
            </a:r>
            <a:r>
              <a:rPr sz="385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latin typeface="Arial MT"/>
                <a:cs typeface="Arial MT"/>
              </a:rPr>
              <a:t>=</a:t>
            </a:r>
            <a:r>
              <a:rPr sz="3850" spc="10" dirty="0">
                <a:latin typeface="Arial MT"/>
                <a:cs typeface="Arial MT"/>
              </a:rPr>
              <a:t> </a:t>
            </a:r>
            <a:r>
              <a:rPr sz="3850" dirty="0">
                <a:latin typeface="Arial MT"/>
                <a:cs typeface="Arial MT"/>
              </a:rPr>
              <a:t>Failed </a:t>
            </a:r>
            <a:r>
              <a:rPr sz="3850" spc="95" dirty="0">
                <a:latin typeface="Arial MT"/>
                <a:cs typeface="Arial MT"/>
              </a:rPr>
              <a:t>Launch</a:t>
            </a:r>
            <a:endParaRPr sz="3850" dirty="0">
              <a:latin typeface="Arial MT"/>
              <a:cs typeface="Arial MT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latin typeface="Arial MT"/>
                <a:cs typeface="Arial MT"/>
              </a:rPr>
              <a:t>Launch</a:t>
            </a:r>
            <a:r>
              <a:rPr sz="3850" spc="-50" dirty="0">
                <a:latin typeface="Arial MT"/>
                <a:cs typeface="Arial MT"/>
              </a:rPr>
              <a:t> </a:t>
            </a:r>
            <a:r>
              <a:rPr sz="3850" spc="80" dirty="0">
                <a:latin typeface="Arial MT"/>
                <a:cs typeface="Arial MT"/>
              </a:rPr>
              <a:t>Site</a:t>
            </a:r>
            <a:r>
              <a:rPr sz="3850" spc="-50" dirty="0">
                <a:latin typeface="Arial MT"/>
                <a:cs typeface="Arial MT"/>
              </a:rPr>
              <a:t> </a:t>
            </a:r>
            <a:r>
              <a:rPr sz="3850" spc="-85" dirty="0">
                <a:latin typeface="Arial MT"/>
                <a:cs typeface="Arial MT"/>
              </a:rPr>
              <a:t>KSC</a:t>
            </a:r>
            <a:r>
              <a:rPr sz="3850" spc="-45" dirty="0">
                <a:latin typeface="Arial MT"/>
                <a:cs typeface="Arial MT"/>
              </a:rPr>
              <a:t> </a:t>
            </a:r>
            <a:r>
              <a:rPr sz="3850" spc="-80" dirty="0">
                <a:latin typeface="Arial MT"/>
                <a:cs typeface="Arial MT"/>
              </a:rPr>
              <a:t>LC-</a:t>
            </a:r>
            <a:r>
              <a:rPr sz="3850" spc="155" dirty="0">
                <a:latin typeface="Arial MT"/>
                <a:cs typeface="Arial MT"/>
              </a:rPr>
              <a:t>39A</a:t>
            </a:r>
            <a:r>
              <a:rPr sz="3850" spc="-50" dirty="0">
                <a:latin typeface="Arial MT"/>
                <a:cs typeface="Arial MT"/>
              </a:rPr>
              <a:t> </a:t>
            </a:r>
            <a:r>
              <a:rPr sz="3850" dirty="0">
                <a:latin typeface="Arial MT"/>
                <a:cs typeface="Arial MT"/>
              </a:rPr>
              <a:t>has</a:t>
            </a:r>
            <a:r>
              <a:rPr sz="3850" spc="-50" dirty="0">
                <a:latin typeface="Arial MT"/>
                <a:cs typeface="Arial MT"/>
              </a:rPr>
              <a:t> a </a:t>
            </a:r>
            <a:r>
              <a:rPr sz="3850" spc="100" dirty="0">
                <a:latin typeface="Arial MT"/>
                <a:cs typeface="Arial MT"/>
              </a:rPr>
              <a:t>very</a:t>
            </a:r>
            <a:r>
              <a:rPr sz="3850" spc="-30" dirty="0">
                <a:latin typeface="Arial MT"/>
                <a:cs typeface="Arial MT"/>
              </a:rPr>
              <a:t> </a:t>
            </a:r>
            <a:r>
              <a:rPr sz="3850" spc="180" dirty="0">
                <a:latin typeface="Arial MT"/>
                <a:cs typeface="Arial MT"/>
              </a:rPr>
              <a:t>high</a:t>
            </a:r>
            <a:r>
              <a:rPr sz="3850" spc="-30" dirty="0">
                <a:latin typeface="Arial MT"/>
                <a:cs typeface="Arial MT"/>
              </a:rPr>
              <a:t> </a:t>
            </a:r>
            <a:r>
              <a:rPr sz="3850" spc="55" dirty="0">
                <a:latin typeface="Arial MT"/>
                <a:cs typeface="Arial MT"/>
              </a:rPr>
              <a:t>Success</a:t>
            </a:r>
            <a:r>
              <a:rPr sz="3850" spc="-25" dirty="0">
                <a:latin typeface="Arial MT"/>
                <a:cs typeface="Arial MT"/>
              </a:rPr>
              <a:t> </a:t>
            </a:r>
            <a:r>
              <a:rPr sz="3850" spc="-10" dirty="0">
                <a:latin typeface="Arial MT"/>
                <a:cs typeface="Arial MT"/>
              </a:rPr>
              <a:t>Rate.</a:t>
            </a:r>
            <a:endParaRPr sz="385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latin typeface="Arial MT"/>
                <a:cs typeface="Arial MT"/>
              </a:rPr>
              <a:t>Explanation:</a:t>
            </a:r>
            <a:endParaRPr sz="2550" dirty="0">
              <a:latin typeface="Arial MT"/>
              <a:cs typeface="Arial MT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latin typeface="Arial MT"/>
                <a:cs typeface="Arial MT"/>
              </a:rPr>
              <a:t>From</a:t>
            </a:r>
            <a:r>
              <a:rPr sz="2300" spc="30" dirty="0">
                <a:latin typeface="Arial MT"/>
                <a:cs typeface="Arial MT"/>
              </a:rPr>
              <a:t> </a:t>
            </a:r>
            <a:r>
              <a:rPr sz="2300" spc="95" dirty="0">
                <a:latin typeface="Arial MT"/>
                <a:cs typeface="Arial MT"/>
              </a:rPr>
              <a:t>the</a:t>
            </a:r>
            <a:r>
              <a:rPr sz="2300" spc="35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visual</a:t>
            </a:r>
            <a:r>
              <a:rPr sz="2300" spc="35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analysis</a:t>
            </a:r>
            <a:r>
              <a:rPr sz="2300" spc="35" dirty="0">
                <a:latin typeface="Arial MT"/>
                <a:cs typeface="Arial MT"/>
              </a:rPr>
              <a:t> </a:t>
            </a:r>
            <a:r>
              <a:rPr sz="2300" spc="130" dirty="0">
                <a:latin typeface="Arial MT"/>
                <a:cs typeface="Arial MT"/>
              </a:rPr>
              <a:t>of</a:t>
            </a:r>
            <a:r>
              <a:rPr sz="2300" spc="35" dirty="0">
                <a:latin typeface="Arial MT"/>
                <a:cs typeface="Arial MT"/>
              </a:rPr>
              <a:t> </a:t>
            </a:r>
            <a:r>
              <a:rPr sz="2300" spc="95" dirty="0">
                <a:latin typeface="Arial MT"/>
                <a:cs typeface="Arial MT"/>
              </a:rPr>
              <a:t>the</a:t>
            </a:r>
            <a:r>
              <a:rPr sz="2300" spc="35" dirty="0">
                <a:latin typeface="Arial MT"/>
                <a:cs typeface="Arial MT"/>
              </a:rPr>
              <a:t> </a:t>
            </a:r>
            <a:r>
              <a:rPr sz="2300" spc="65" dirty="0">
                <a:latin typeface="Arial MT"/>
                <a:cs typeface="Arial MT"/>
              </a:rPr>
              <a:t>launch </a:t>
            </a:r>
            <a:r>
              <a:rPr sz="2300" spc="50" dirty="0">
                <a:latin typeface="Arial MT"/>
                <a:cs typeface="Arial MT"/>
              </a:rPr>
              <a:t>site</a:t>
            </a:r>
            <a:r>
              <a:rPr sz="2300" spc="-30" dirty="0">
                <a:latin typeface="Arial MT"/>
                <a:cs typeface="Arial MT"/>
              </a:rPr>
              <a:t> </a:t>
            </a:r>
            <a:r>
              <a:rPr sz="2300" spc="-100" dirty="0">
                <a:latin typeface="Arial MT"/>
                <a:cs typeface="Arial MT"/>
              </a:rPr>
              <a:t>KSC</a:t>
            </a:r>
            <a:r>
              <a:rPr sz="2300" spc="-30" dirty="0">
                <a:latin typeface="Arial MT"/>
                <a:cs typeface="Arial MT"/>
              </a:rPr>
              <a:t> </a:t>
            </a:r>
            <a:r>
              <a:rPr sz="2300" spc="-65" dirty="0">
                <a:latin typeface="Arial MT"/>
                <a:cs typeface="Arial MT"/>
              </a:rPr>
              <a:t>LC-</a:t>
            </a:r>
            <a:r>
              <a:rPr sz="2300" spc="80" dirty="0">
                <a:latin typeface="Arial MT"/>
                <a:cs typeface="Arial MT"/>
              </a:rPr>
              <a:t>39A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spc="75" dirty="0">
                <a:latin typeface="Arial MT"/>
                <a:cs typeface="Arial MT"/>
              </a:rPr>
              <a:t>we</a:t>
            </a:r>
            <a:r>
              <a:rPr sz="2300" spc="-30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can</a:t>
            </a:r>
            <a:r>
              <a:rPr sz="2300" spc="-30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clearly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see</a:t>
            </a:r>
            <a:r>
              <a:rPr sz="2300" spc="-30" dirty="0">
                <a:latin typeface="Arial MT"/>
                <a:cs typeface="Arial MT"/>
              </a:rPr>
              <a:t> </a:t>
            </a:r>
            <a:r>
              <a:rPr sz="2300" spc="75" dirty="0">
                <a:latin typeface="Arial MT"/>
                <a:cs typeface="Arial MT"/>
              </a:rPr>
              <a:t>that </a:t>
            </a:r>
            <a:r>
              <a:rPr sz="2300" spc="120" dirty="0">
                <a:latin typeface="Arial MT"/>
                <a:cs typeface="Arial MT"/>
              </a:rPr>
              <a:t>it</a:t>
            </a:r>
            <a:r>
              <a:rPr sz="2300" spc="-35" dirty="0">
                <a:latin typeface="Arial MT"/>
                <a:cs typeface="Arial MT"/>
              </a:rPr>
              <a:t> </a:t>
            </a:r>
            <a:r>
              <a:rPr sz="2300" spc="-25" dirty="0">
                <a:latin typeface="Arial MT"/>
                <a:cs typeface="Arial MT"/>
              </a:rPr>
              <a:t>is:</a:t>
            </a:r>
            <a:endParaRPr sz="2300" dirty="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latin typeface="Arial MT"/>
                <a:cs typeface="Arial MT"/>
              </a:rPr>
              <a:t>relative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close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spc="140" dirty="0">
                <a:latin typeface="Arial MT"/>
                <a:cs typeface="Arial MT"/>
              </a:rPr>
              <a:t>to</a:t>
            </a:r>
            <a:r>
              <a:rPr sz="2300" spc="30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railway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spc="-50" dirty="0">
                <a:latin typeface="Arial MT"/>
                <a:cs typeface="Arial MT"/>
              </a:rPr>
              <a:t>(15.23</a:t>
            </a:r>
            <a:r>
              <a:rPr sz="2300" spc="25" dirty="0">
                <a:latin typeface="Arial MT"/>
                <a:cs typeface="Arial MT"/>
              </a:rPr>
              <a:t> km)</a:t>
            </a:r>
            <a:endParaRPr sz="2300" dirty="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latin typeface="Arial MT"/>
                <a:cs typeface="Arial MT"/>
              </a:rPr>
              <a:t>relative</a:t>
            </a:r>
            <a:r>
              <a:rPr sz="2300" spc="20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close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spc="140" dirty="0">
                <a:latin typeface="Arial MT"/>
                <a:cs typeface="Arial MT"/>
              </a:rPr>
              <a:t>to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spc="65" dirty="0">
                <a:latin typeface="Arial MT"/>
                <a:cs typeface="Arial MT"/>
              </a:rPr>
              <a:t>highway</a:t>
            </a:r>
            <a:r>
              <a:rPr sz="2300" spc="25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(20.28</a:t>
            </a:r>
            <a:r>
              <a:rPr sz="2300" spc="20" dirty="0">
                <a:latin typeface="Arial MT"/>
                <a:cs typeface="Arial MT"/>
              </a:rPr>
              <a:t> </a:t>
            </a:r>
            <a:r>
              <a:rPr sz="2300" spc="25" dirty="0">
                <a:latin typeface="Arial MT"/>
                <a:cs typeface="Arial MT"/>
              </a:rPr>
              <a:t>km)</a:t>
            </a:r>
            <a:endParaRPr sz="2300" dirty="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latin typeface="Arial MT"/>
                <a:cs typeface="Arial MT"/>
              </a:rPr>
              <a:t>relative</a:t>
            </a:r>
            <a:r>
              <a:rPr sz="2300" spc="-40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close</a:t>
            </a:r>
            <a:r>
              <a:rPr sz="2300" spc="-35" dirty="0">
                <a:latin typeface="Arial MT"/>
                <a:cs typeface="Arial MT"/>
              </a:rPr>
              <a:t> </a:t>
            </a:r>
            <a:r>
              <a:rPr sz="2300" spc="140" dirty="0">
                <a:latin typeface="Arial MT"/>
                <a:cs typeface="Arial MT"/>
              </a:rPr>
              <a:t>to</a:t>
            </a:r>
            <a:r>
              <a:rPr sz="2300" spc="-35" dirty="0">
                <a:latin typeface="Arial MT"/>
                <a:cs typeface="Arial MT"/>
              </a:rPr>
              <a:t> </a:t>
            </a:r>
            <a:r>
              <a:rPr sz="2300" spc="70" dirty="0">
                <a:latin typeface="Arial MT"/>
                <a:cs typeface="Arial MT"/>
              </a:rPr>
              <a:t>coastline</a:t>
            </a:r>
            <a:r>
              <a:rPr sz="2300" spc="-4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(14.99</a:t>
            </a:r>
            <a:r>
              <a:rPr sz="2300" spc="-35" dirty="0">
                <a:latin typeface="Arial MT"/>
                <a:cs typeface="Arial MT"/>
              </a:rPr>
              <a:t> </a:t>
            </a:r>
            <a:r>
              <a:rPr sz="2300" spc="25" dirty="0">
                <a:latin typeface="Arial MT"/>
                <a:cs typeface="Arial MT"/>
              </a:rPr>
              <a:t>km)</a:t>
            </a:r>
            <a:endParaRPr sz="2300" dirty="0">
              <a:latin typeface="Arial MT"/>
              <a:cs typeface="Arial MT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latin typeface="Arial MT"/>
                <a:cs typeface="Arial MT"/>
              </a:rPr>
              <a:t>Also</a:t>
            </a:r>
            <a:r>
              <a:rPr sz="2300" spc="-5" dirty="0">
                <a:latin typeface="Arial MT"/>
                <a:cs typeface="Arial MT"/>
              </a:rPr>
              <a:t> </a:t>
            </a:r>
            <a:r>
              <a:rPr sz="2300" spc="95" dirty="0">
                <a:latin typeface="Arial MT"/>
                <a:cs typeface="Arial MT"/>
              </a:rPr>
              <a:t>the</a:t>
            </a:r>
            <a:r>
              <a:rPr sz="2300" spc="-5" dirty="0">
                <a:latin typeface="Arial MT"/>
                <a:cs typeface="Arial MT"/>
              </a:rPr>
              <a:t> </a:t>
            </a:r>
            <a:r>
              <a:rPr sz="2300" spc="75" dirty="0">
                <a:latin typeface="Arial MT"/>
                <a:cs typeface="Arial MT"/>
              </a:rPr>
              <a:t>launch</a:t>
            </a:r>
            <a:r>
              <a:rPr sz="2300" dirty="0">
                <a:latin typeface="Arial MT"/>
                <a:cs typeface="Arial MT"/>
              </a:rPr>
              <a:t> </a:t>
            </a:r>
            <a:r>
              <a:rPr sz="2300" spc="50" dirty="0">
                <a:latin typeface="Arial MT"/>
                <a:cs typeface="Arial MT"/>
              </a:rPr>
              <a:t>site</a:t>
            </a:r>
            <a:r>
              <a:rPr sz="2300" spc="-5" dirty="0">
                <a:latin typeface="Arial MT"/>
                <a:cs typeface="Arial MT"/>
              </a:rPr>
              <a:t> </a:t>
            </a:r>
            <a:r>
              <a:rPr sz="2300" spc="-100" dirty="0">
                <a:latin typeface="Arial MT"/>
                <a:cs typeface="Arial MT"/>
              </a:rPr>
              <a:t>KSC</a:t>
            </a:r>
            <a:r>
              <a:rPr sz="2300" dirty="0">
                <a:latin typeface="Arial MT"/>
                <a:cs typeface="Arial MT"/>
              </a:rPr>
              <a:t> </a:t>
            </a:r>
            <a:r>
              <a:rPr sz="2300" spc="-65" dirty="0">
                <a:latin typeface="Arial MT"/>
                <a:cs typeface="Arial MT"/>
              </a:rPr>
              <a:t>LC-</a:t>
            </a:r>
            <a:r>
              <a:rPr sz="2300" spc="80" dirty="0">
                <a:latin typeface="Arial MT"/>
                <a:cs typeface="Arial MT"/>
              </a:rPr>
              <a:t>39A</a:t>
            </a:r>
            <a:r>
              <a:rPr sz="2300" spc="-5" dirty="0">
                <a:latin typeface="Arial MT"/>
                <a:cs typeface="Arial MT"/>
              </a:rPr>
              <a:t> </a:t>
            </a:r>
            <a:r>
              <a:rPr sz="2300" spc="-25" dirty="0">
                <a:latin typeface="Arial MT"/>
                <a:cs typeface="Arial MT"/>
              </a:rPr>
              <a:t>is </a:t>
            </a:r>
            <a:r>
              <a:rPr sz="2300" spc="50" dirty="0">
                <a:latin typeface="Arial MT"/>
                <a:cs typeface="Arial MT"/>
              </a:rPr>
              <a:t>relative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close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140" dirty="0">
                <a:latin typeface="Arial MT"/>
                <a:cs typeface="Arial MT"/>
              </a:rPr>
              <a:t>to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its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65" dirty="0">
                <a:latin typeface="Arial MT"/>
                <a:cs typeface="Arial MT"/>
              </a:rPr>
              <a:t>closest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spc="90" dirty="0">
                <a:latin typeface="Arial MT"/>
                <a:cs typeface="Arial MT"/>
              </a:rPr>
              <a:t>city </a:t>
            </a:r>
            <a:r>
              <a:rPr sz="2300" dirty="0">
                <a:latin typeface="Arial MT"/>
                <a:cs typeface="Arial MT"/>
              </a:rPr>
              <a:t>Titusville</a:t>
            </a:r>
            <a:r>
              <a:rPr sz="2300" spc="150" dirty="0">
                <a:latin typeface="Arial MT"/>
                <a:cs typeface="Arial MT"/>
              </a:rPr>
              <a:t> </a:t>
            </a:r>
            <a:r>
              <a:rPr sz="2300" spc="-35" dirty="0">
                <a:latin typeface="Arial MT"/>
                <a:cs typeface="Arial MT"/>
              </a:rPr>
              <a:t>(16.32</a:t>
            </a:r>
            <a:r>
              <a:rPr sz="2300" spc="150" dirty="0">
                <a:latin typeface="Arial MT"/>
                <a:cs typeface="Arial MT"/>
              </a:rPr>
              <a:t> </a:t>
            </a:r>
            <a:r>
              <a:rPr sz="2300" spc="-20" dirty="0">
                <a:latin typeface="Arial MT"/>
                <a:cs typeface="Arial MT"/>
              </a:rPr>
              <a:t>km).</a:t>
            </a:r>
            <a:endParaRPr sz="2300" dirty="0">
              <a:latin typeface="Arial MT"/>
              <a:cs typeface="Arial MT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latin typeface="Arial MT"/>
                <a:cs typeface="Arial MT"/>
              </a:rPr>
              <a:t>Failed</a:t>
            </a:r>
            <a:r>
              <a:rPr sz="2300" spc="-15" dirty="0">
                <a:latin typeface="Arial MT"/>
                <a:cs typeface="Arial MT"/>
              </a:rPr>
              <a:t> </a:t>
            </a:r>
            <a:r>
              <a:rPr sz="2300" spc="80" dirty="0">
                <a:latin typeface="Arial MT"/>
                <a:cs typeface="Arial MT"/>
              </a:rPr>
              <a:t>rocket</a:t>
            </a:r>
            <a:r>
              <a:rPr sz="2300" spc="-10" dirty="0">
                <a:latin typeface="Arial MT"/>
                <a:cs typeface="Arial MT"/>
              </a:rPr>
              <a:t> </a:t>
            </a:r>
            <a:r>
              <a:rPr sz="2300" spc="120" dirty="0">
                <a:latin typeface="Arial MT"/>
                <a:cs typeface="Arial MT"/>
              </a:rPr>
              <a:t>with</a:t>
            </a:r>
            <a:r>
              <a:rPr sz="2300" spc="-15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its</a:t>
            </a:r>
            <a:r>
              <a:rPr sz="2300" spc="-10" dirty="0">
                <a:latin typeface="Arial MT"/>
                <a:cs typeface="Arial MT"/>
              </a:rPr>
              <a:t> </a:t>
            </a:r>
            <a:r>
              <a:rPr sz="2300" spc="95" dirty="0">
                <a:latin typeface="Arial MT"/>
                <a:cs typeface="Arial MT"/>
              </a:rPr>
              <a:t>high</a:t>
            </a:r>
            <a:r>
              <a:rPr sz="2300" spc="-15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speed</a:t>
            </a:r>
            <a:r>
              <a:rPr sz="2300" spc="-10" dirty="0">
                <a:latin typeface="Arial MT"/>
                <a:cs typeface="Arial MT"/>
              </a:rPr>
              <a:t> </a:t>
            </a:r>
            <a:r>
              <a:rPr sz="2300" spc="35" dirty="0">
                <a:latin typeface="Arial MT"/>
                <a:cs typeface="Arial MT"/>
              </a:rPr>
              <a:t>can </a:t>
            </a:r>
            <a:r>
              <a:rPr sz="2300" spc="75" dirty="0">
                <a:latin typeface="Arial MT"/>
                <a:cs typeface="Arial MT"/>
              </a:rPr>
              <a:t>cover</a:t>
            </a:r>
            <a:r>
              <a:rPr sz="2300" dirty="0">
                <a:latin typeface="Arial MT"/>
                <a:cs typeface="Arial MT"/>
              </a:rPr>
              <a:t> </a:t>
            </a:r>
            <a:r>
              <a:rPr sz="2300" spc="60" dirty="0">
                <a:latin typeface="Arial MT"/>
                <a:cs typeface="Arial MT"/>
              </a:rPr>
              <a:t>distances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like </a:t>
            </a:r>
            <a:r>
              <a:rPr sz="2300" spc="-120" dirty="0">
                <a:latin typeface="Arial MT"/>
                <a:cs typeface="Arial MT"/>
              </a:rPr>
              <a:t>15-</a:t>
            </a:r>
            <a:r>
              <a:rPr sz="2300" spc="125" dirty="0">
                <a:latin typeface="Arial MT"/>
                <a:cs typeface="Arial MT"/>
              </a:rPr>
              <a:t>20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90" dirty="0">
                <a:latin typeface="Arial MT"/>
                <a:cs typeface="Arial MT"/>
              </a:rPr>
              <a:t>km</a:t>
            </a:r>
            <a:r>
              <a:rPr sz="2300" dirty="0">
                <a:latin typeface="Arial MT"/>
                <a:cs typeface="Arial MT"/>
              </a:rPr>
              <a:t> </a:t>
            </a:r>
            <a:r>
              <a:rPr sz="2300" spc="80" dirty="0">
                <a:latin typeface="Arial MT"/>
                <a:cs typeface="Arial MT"/>
              </a:rPr>
              <a:t>in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55" dirty="0">
                <a:latin typeface="Arial MT"/>
                <a:cs typeface="Arial MT"/>
              </a:rPr>
              <a:t>few seconds.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spc="80" dirty="0">
                <a:latin typeface="Arial MT"/>
                <a:cs typeface="Arial MT"/>
              </a:rPr>
              <a:t>It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105" dirty="0">
                <a:latin typeface="Arial MT"/>
                <a:cs typeface="Arial MT"/>
              </a:rPr>
              <a:t>could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85" dirty="0">
                <a:latin typeface="Arial MT"/>
                <a:cs typeface="Arial MT"/>
              </a:rPr>
              <a:t>be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70" dirty="0">
                <a:latin typeface="Arial MT"/>
                <a:cs typeface="Arial MT"/>
              </a:rPr>
              <a:t>potentially </a:t>
            </a:r>
            <a:r>
              <a:rPr sz="2300" spc="65" dirty="0">
                <a:latin typeface="Arial MT"/>
                <a:cs typeface="Arial MT"/>
              </a:rPr>
              <a:t>dangerous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spc="140" dirty="0">
                <a:latin typeface="Arial MT"/>
                <a:cs typeface="Arial MT"/>
              </a:rPr>
              <a:t>to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100" dirty="0">
                <a:latin typeface="Arial MT"/>
                <a:cs typeface="Arial MT"/>
              </a:rPr>
              <a:t>populated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areas.</a:t>
            </a:r>
            <a:endParaRPr sz="23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8973" y="701675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49135" y="1767359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 dirty="0"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087242" y="2586708"/>
            <a:ext cx="10862786" cy="8180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800" dirty="0"/>
              <a:t>SpaceX</a:t>
            </a:r>
            <a:r>
              <a:rPr sz="2800" spc="15" dirty="0"/>
              <a:t> </a:t>
            </a:r>
            <a:r>
              <a:rPr sz="2800" dirty="0"/>
              <a:t>is</a:t>
            </a:r>
            <a:r>
              <a:rPr sz="2800" spc="15" dirty="0"/>
              <a:t> </a:t>
            </a:r>
            <a:r>
              <a:rPr sz="2800" spc="125" dirty="0"/>
              <a:t>the</a:t>
            </a:r>
            <a:r>
              <a:rPr sz="2800" spc="20" dirty="0"/>
              <a:t> </a:t>
            </a:r>
            <a:r>
              <a:rPr sz="2800" spc="130" dirty="0"/>
              <a:t>most</a:t>
            </a:r>
            <a:r>
              <a:rPr sz="2800" spc="15" dirty="0"/>
              <a:t> </a:t>
            </a:r>
            <a:r>
              <a:rPr sz="2800" spc="80" dirty="0"/>
              <a:t>successful</a:t>
            </a:r>
            <a:r>
              <a:rPr sz="2800" spc="15" dirty="0"/>
              <a:t> </a:t>
            </a:r>
            <a:r>
              <a:rPr sz="2800" spc="130" dirty="0"/>
              <a:t>company</a:t>
            </a:r>
            <a:r>
              <a:rPr sz="2800" spc="20" dirty="0"/>
              <a:t> </a:t>
            </a:r>
            <a:r>
              <a:rPr sz="2800" spc="165" dirty="0"/>
              <a:t>of</a:t>
            </a:r>
            <a:r>
              <a:rPr sz="2800" spc="15" dirty="0"/>
              <a:t> </a:t>
            </a:r>
            <a:r>
              <a:rPr sz="2800" spc="125" dirty="0"/>
              <a:t>the</a:t>
            </a:r>
            <a:r>
              <a:rPr sz="2800" spc="15" dirty="0"/>
              <a:t> </a:t>
            </a:r>
            <a:r>
              <a:rPr sz="2800" spc="125" dirty="0"/>
              <a:t>commercial</a:t>
            </a:r>
            <a:r>
              <a:rPr sz="2800" spc="20" dirty="0"/>
              <a:t> </a:t>
            </a:r>
            <a:r>
              <a:rPr sz="2800" spc="60" dirty="0"/>
              <a:t>space </a:t>
            </a:r>
            <a:r>
              <a:rPr sz="2800" spc="55" dirty="0"/>
              <a:t>age,</a:t>
            </a:r>
            <a:r>
              <a:rPr sz="2800" spc="-15" dirty="0"/>
              <a:t> </a:t>
            </a:r>
            <a:r>
              <a:rPr sz="2800" spc="114" dirty="0"/>
              <a:t>making</a:t>
            </a:r>
            <a:r>
              <a:rPr sz="2800" spc="-15" dirty="0"/>
              <a:t> </a:t>
            </a:r>
            <a:r>
              <a:rPr sz="2800" spc="70" dirty="0"/>
              <a:t>space</a:t>
            </a:r>
            <a:r>
              <a:rPr sz="2800" spc="-15" dirty="0"/>
              <a:t> </a:t>
            </a:r>
            <a:r>
              <a:rPr sz="2800" spc="75" dirty="0"/>
              <a:t>travel</a:t>
            </a:r>
            <a:r>
              <a:rPr sz="2800" spc="-15" dirty="0"/>
              <a:t> </a:t>
            </a:r>
            <a:r>
              <a:rPr sz="2800" spc="90" dirty="0"/>
              <a:t>affordable.</a:t>
            </a:r>
            <a:r>
              <a:rPr sz="2800" spc="-15" dirty="0"/>
              <a:t> </a:t>
            </a:r>
            <a:r>
              <a:rPr sz="2800" dirty="0"/>
              <a:t>The</a:t>
            </a:r>
            <a:r>
              <a:rPr sz="2800" spc="-15" dirty="0"/>
              <a:t> </a:t>
            </a:r>
            <a:r>
              <a:rPr sz="2800" spc="130" dirty="0"/>
              <a:t>company</a:t>
            </a:r>
            <a:r>
              <a:rPr sz="2800" spc="-15" dirty="0"/>
              <a:t> </a:t>
            </a:r>
            <a:r>
              <a:rPr sz="2800" spc="65" dirty="0"/>
              <a:t>advertises</a:t>
            </a:r>
            <a:r>
              <a:rPr sz="2800" spc="-10" dirty="0"/>
              <a:t> Falcon </a:t>
            </a:r>
            <a:r>
              <a:rPr sz="2800" spc="180" dirty="0"/>
              <a:t>9</a:t>
            </a:r>
            <a:r>
              <a:rPr sz="2800" spc="-30" dirty="0"/>
              <a:t> </a:t>
            </a:r>
            <a:r>
              <a:rPr sz="2800" spc="110" dirty="0"/>
              <a:t>rocket</a:t>
            </a:r>
            <a:r>
              <a:rPr sz="2800" spc="-25" dirty="0"/>
              <a:t> </a:t>
            </a:r>
            <a:r>
              <a:rPr sz="2800" spc="75" dirty="0"/>
              <a:t>launches</a:t>
            </a:r>
            <a:r>
              <a:rPr sz="2800" spc="-25" dirty="0"/>
              <a:t> </a:t>
            </a:r>
            <a:r>
              <a:rPr sz="2800" spc="135" dirty="0"/>
              <a:t>on</a:t>
            </a:r>
            <a:r>
              <a:rPr sz="2800" spc="-30" dirty="0"/>
              <a:t> </a:t>
            </a:r>
            <a:r>
              <a:rPr sz="2800" spc="90" dirty="0"/>
              <a:t>its</a:t>
            </a:r>
            <a:r>
              <a:rPr sz="2800" spc="-25" dirty="0"/>
              <a:t> </a:t>
            </a:r>
            <a:r>
              <a:rPr sz="2800" spc="95" dirty="0"/>
              <a:t>website,</a:t>
            </a:r>
            <a:r>
              <a:rPr sz="2800" spc="-25" dirty="0"/>
              <a:t> </a:t>
            </a:r>
            <a:r>
              <a:rPr sz="2800" spc="155" dirty="0"/>
              <a:t>with</a:t>
            </a:r>
            <a:r>
              <a:rPr sz="2800" spc="-25" dirty="0"/>
              <a:t> </a:t>
            </a:r>
            <a:r>
              <a:rPr sz="2800" dirty="0"/>
              <a:t>a</a:t>
            </a:r>
            <a:r>
              <a:rPr sz="2800" spc="-30" dirty="0"/>
              <a:t> </a:t>
            </a:r>
            <a:r>
              <a:rPr sz="2800" spc="120" dirty="0"/>
              <a:t>cost</a:t>
            </a:r>
            <a:r>
              <a:rPr sz="2800" spc="-25" dirty="0"/>
              <a:t> </a:t>
            </a:r>
            <a:r>
              <a:rPr sz="2800" spc="165" dirty="0"/>
              <a:t>of</a:t>
            </a:r>
            <a:r>
              <a:rPr sz="2800" spc="-25" dirty="0"/>
              <a:t> </a:t>
            </a:r>
            <a:r>
              <a:rPr sz="2800" spc="90" dirty="0"/>
              <a:t>62</a:t>
            </a:r>
            <a:r>
              <a:rPr sz="2800" spc="-30" dirty="0"/>
              <a:t> </a:t>
            </a:r>
            <a:r>
              <a:rPr sz="2800" spc="120" dirty="0"/>
              <a:t>million</a:t>
            </a:r>
            <a:r>
              <a:rPr sz="2800" spc="-25" dirty="0"/>
              <a:t> </a:t>
            </a:r>
            <a:r>
              <a:rPr sz="2800" spc="70" dirty="0"/>
              <a:t>dollars; </a:t>
            </a:r>
            <a:r>
              <a:rPr sz="2800" spc="135" dirty="0"/>
              <a:t>other</a:t>
            </a:r>
            <a:r>
              <a:rPr sz="2800" spc="-35" dirty="0"/>
              <a:t> </a:t>
            </a:r>
            <a:r>
              <a:rPr sz="2800" spc="100" dirty="0"/>
              <a:t>providers</a:t>
            </a:r>
            <a:r>
              <a:rPr sz="2800" spc="-35" dirty="0"/>
              <a:t> </a:t>
            </a:r>
            <a:r>
              <a:rPr sz="2800" spc="120" dirty="0"/>
              <a:t>cost</a:t>
            </a:r>
            <a:r>
              <a:rPr sz="2800" spc="-35" dirty="0"/>
              <a:t> </a:t>
            </a:r>
            <a:r>
              <a:rPr sz="2800" spc="120" dirty="0"/>
              <a:t>upward</a:t>
            </a:r>
            <a:r>
              <a:rPr sz="2800" spc="-35" dirty="0"/>
              <a:t> </a:t>
            </a:r>
            <a:r>
              <a:rPr sz="2800" spc="165" dirty="0"/>
              <a:t>of</a:t>
            </a:r>
            <a:r>
              <a:rPr sz="2800" spc="-35" dirty="0"/>
              <a:t> </a:t>
            </a:r>
            <a:r>
              <a:rPr sz="2800" dirty="0"/>
              <a:t>165</a:t>
            </a:r>
            <a:r>
              <a:rPr sz="2800" spc="-30" dirty="0"/>
              <a:t> </a:t>
            </a:r>
            <a:r>
              <a:rPr sz="2800" spc="120" dirty="0"/>
              <a:t>million</a:t>
            </a:r>
            <a:r>
              <a:rPr sz="2800" spc="-35" dirty="0"/>
              <a:t> </a:t>
            </a:r>
            <a:r>
              <a:rPr sz="2800" spc="85" dirty="0"/>
              <a:t>dollars</a:t>
            </a:r>
            <a:r>
              <a:rPr sz="2800" spc="-35" dirty="0"/>
              <a:t> </a:t>
            </a:r>
            <a:r>
              <a:rPr sz="2800" spc="70" dirty="0"/>
              <a:t>each,</a:t>
            </a:r>
            <a:r>
              <a:rPr sz="2800" spc="-35" dirty="0"/>
              <a:t> </a:t>
            </a:r>
            <a:r>
              <a:rPr sz="2800" spc="165" dirty="0"/>
              <a:t>much</a:t>
            </a:r>
            <a:r>
              <a:rPr sz="2800" spc="-35" dirty="0"/>
              <a:t> </a:t>
            </a:r>
            <a:r>
              <a:rPr sz="2800" spc="165" dirty="0"/>
              <a:t>of</a:t>
            </a:r>
            <a:r>
              <a:rPr sz="2800" spc="-35" dirty="0"/>
              <a:t> </a:t>
            </a:r>
            <a:r>
              <a:rPr sz="2800" spc="100" dirty="0"/>
              <a:t>the </a:t>
            </a:r>
            <a:r>
              <a:rPr sz="2800" spc="50" dirty="0"/>
              <a:t>savings</a:t>
            </a:r>
            <a:r>
              <a:rPr sz="2800" spc="10" dirty="0"/>
              <a:t> </a:t>
            </a:r>
            <a:r>
              <a:rPr sz="2800" dirty="0"/>
              <a:t>is</a:t>
            </a:r>
            <a:r>
              <a:rPr sz="2800" spc="10" dirty="0"/>
              <a:t> </a:t>
            </a:r>
            <a:r>
              <a:rPr sz="2800" spc="70" dirty="0"/>
              <a:t>because</a:t>
            </a:r>
            <a:r>
              <a:rPr sz="2800" spc="10" dirty="0"/>
              <a:t> </a:t>
            </a:r>
            <a:r>
              <a:rPr sz="2800" dirty="0"/>
              <a:t>SpaceX</a:t>
            </a:r>
            <a:r>
              <a:rPr sz="2800" spc="10" dirty="0"/>
              <a:t> </a:t>
            </a:r>
            <a:r>
              <a:rPr sz="2800" spc="100" dirty="0"/>
              <a:t>can</a:t>
            </a:r>
            <a:r>
              <a:rPr sz="2800" spc="10" dirty="0"/>
              <a:t> </a:t>
            </a:r>
            <a:r>
              <a:rPr sz="2800" spc="50" dirty="0"/>
              <a:t>reuse</a:t>
            </a:r>
            <a:r>
              <a:rPr sz="2800" spc="10" dirty="0"/>
              <a:t> </a:t>
            </a:r>
            <a:r>
              <a:rPr sz="2800" spc="125" dirty="0"/>
              <a:t>the</a:t>
            </a:r>
            <a:r>
              <a:rPr sz="2800" spc="10" dirty="0"/>
              <a:t> </a:t>
            </a:r>
            <a:r>
              <a:rPr sz="2800" spc="70" dirty="0">
                <a:latin typeface="Times New Roman"/>
                <a:cs typeface="Times New Roman"/>
              </a:rPr>
              <a:t>f</a:t>
            </a:r>
            <a:r>
              <a:rPr sz="2800" spc="70" dirty="0"/>
              <a:t>irst</a:t>
            </a:r>
            <a:r>
              <a:rPr sz="2800" spc="15" dirty="0"/>
              <a:t> </a:t>
            </a:r>
            <a:r>
              <a:rPr sz="2800" spc="65" dirty="0"/>
              <a:t>stage.</a:t>
            </a:r>
            <a:r>
              <a:rPr sz="2800" spc="10" dirty="0"/>
              <a:t> </a:t>
            </a:r>
            <a:r>
              <a:rPr sz="2800" spc="50" dirty="0"/>
              <a:t>Therefore,</a:t>
            </a:r>
            <a:r>
              <a:rPr sz="2800" spc="10" dirty="0"/>
              <a:t> </a:t>
            </a:r>
            <a:r>
              <a:rPr sz="2800" spc="140" dirty="0"/>
              <a:t>if</a:t>
            </a:r>
            <a:r>
              <a:rPr sz="2800" spc="10" dirty="0"/>
              <a:t> </a:t>
            </a:r>
            <a:r>
              <a:rPr sz="2800" spc="85" dirty="0"/>
              <a:t>we </a:t>
            </a:r>
            <a:r>
              <a:rPr sz="2800" spc="100" dirty="0"/>
              <a:t>can</a:t>
            </a:r>
            <a:r>
              <a:rPr sz="2800" spc="-30" dirty="0"/>
              <a:t> </a:t>
            </a:r>
            <a:r>
              <a:rPr sz="2800" spc="120" dirty="0"/>
              <a:t>determine</a:t>
            </a:r>
            <a:r>
              <a:rPr sz="2800" spc="-25" dirty="0"/>
              <a:t> </a:t>
            </a:r>
            <a:r>
              <a:rPr sz="2800" spc="140" dirty="0"/>
              <a:t>if</a:t>
            </a:r>
            <a:r>
              <a:rPr sz="2800" spc="-25" dirty="0"/>
              <a:t> </a:t>
            </a:r>
            <a:r>
              <a:rPr sz="2800" spc="125" dirty="0"/>
              <a:t>the</a:t>
            </a:r>
            <a:r>
              <a:rPr sz="2800" spc="-25" dirty="0"/>
              <a:t> </a:t>
            </a:r>
            <a:r>
              <a:rPr sz="2800" spc="70" dirty="0">
                <a:latin typeface="Times New Roman"/>
                <a:cs typeface="Times New Roman"/>
              </a:rPr>
              <a:t>f</a:t>
            </a:r>
            <a:r>
              <a:rPr sz="2800" spc="70" dirty="0"/>
              <a:t>irst</a:t>
            </a:r>
            <a:r>
              <a:rPr sz="2800" spc="-25" dirty="0"/>
              <a:t> </a:t>
            </a:r>
            <a:r>
              <a:rPr sz="2800" spc="80" dirty="0"/>
              <a:t>stage</a:t>
            </a:r>
            <a:r>
              <a:rPr sz="2800" spc="-25" dirty="0"/>
              <a:t> </a:t>
            </a:r>
            <a:r>
              <a:rPr sz="2800" spc="120" dirty="0"/>
              <a:t>will</a:t>
            </a:r>
            <a:r>
              <a:rPr sz="2800" spc="-25" dirty="0"/>
              <a:t> </a:t>
            </a:r>
            <a:r>
              <a:rPr sz="2800" spc="80" dirty="0"/>
              <a:t>land,</a:t>
            </a:r>
            <a:r>
              <a:rPr sz="2800" spc="-25" dirty="0"/>
              <a:t> </a:t>
            </a:r>
            <a:r>
              <a:rPr sz="2800" spc="110" dirty="0"/>
              <a:t>we</a:t>
            </a:r>
            <a:r>
              <a:rPr sz="2800" spc="-25" dirty="0"/>
              <a:t> </a:t>
            </a:r>
            <a:r>
              <a:rPr sz="2800" spc="100" dirty="0"/>
              <a:t>can</a:t>
            </a:r>
            <a:r>
              <a:rPr sz="2800" spc="-25" dirty="0"/>
              <a:t> </a:t>
            </a:r>
            <a:r>
              <a:rPr sz="2800" spc="120" dirty="0"/>
              <a:t>determine</a:t>
            </a:r>
            <a:r>
              <a:rPr sz="2800" spc="-25" dirty="0"/>
              <a:t> </a:t>
            </a:r>
            <a:r>
              <a:rPr sz="2800" spc="125" dirty="0"/>
              <a:t>the</a:t>
            </a:r>
            <a:r>
              <a:rPr sz="2800" spc="-25" dirty="0"/>
              <a:t> </a:t>
            </a:r>
            <a:r>
              <a:rPr sz="2800" spc="100" dirty="0"/>
              <a:t>cost </a:t>
            </a:r>
            <a:r>
              <a:rPr sz="2800" spc="165" dirty="0"/>
              <a:t>of</a:t>
            </a:r>
            <a:r>
              <a:rPr sz="2800" spc="-20" dirty="0"/>
              <a:t> </a:t>
            </a:r>
            <a:r>
              <a:rPr sz="2800" dirty="0"/>
              <a:t>a</a:t>
            </a:r>
            <a:r>
              <a:rPr sz="2800" spc="-20" dirty="0"/>
              <a:t> </a:t>
            </a:r>
            <a:r>
              <a:rPr sz="2800" spc="85" dirty="0"/>
              <a:t>launch.</a:t>
            </a:r>
            <a:r>
              <a:rPr sz="2800" spc="-20" dirty="0"/>
              <a:t> </a:t>
            </a:r>
            <a:r>
              <a:rPr sz="2800" dirty="0"/>
              <a:t>Based</a:t>
            </a:r>
            <a:r>
              <a:rPr sz="2800" spc="-20" dirty="0"/>
              <a:t> </a:t>
            </a:r>
            <a:r>
              <a:rPr sz="2800" spc="135" dirty="0"/>
              <a:t>on</a:t>
            </a:r>
            <a:r>
              <a:rPr sz="2800" spc="-15" dirty="0"/>
              <a:t> </a:t>
            </a:r>
            <a:r>
              <a:rPr sz="2800" spc="150" dirty="0"/>
              <a:t>public</a:t>
            </a:r>
            <a:r>
              <a:rPr sz="2800" spc="-20" dirty="0"/>
              <a:t> </a:t>
            </a:r>
            <a:r>
              <a:rPr sz="2800" spc="125" dirty="0"/>
              <a:t>information</a:t>
            </a:r>
            <a:r>
              <a:rPr sz="2800" spc="-20" dirty="0"/>
              <a:t> </a:t>
            </a:r>
            <a:r>
              <a:rPr sz="2800" spc="105" dirty="0"/>
              <a:t>and</a:t>
            </a:r>
            <a:r>
              <a:rPr sz="2800" spc="-20" dirty="0"/>
              <a:t> </a:t>
            </a:r>
            <a:r>
              <a:rPr sz="2800" spc="114" dirty="0"/>
              <a:t>machine</a:t>
            </a:r>
            <a:r>
              <a:rPr sz="2800" spc="-20" dirty="0"/>
              <a:t> </a:t>
            </a:r>
            <a:r>
              <a:rPr sz="2800" spc="90" dirty="0"/>
              <a:t>learning models,</a:t>
            </a:r>
            <a:r>
              <a:rPr sz="2800" dirty="0"/>
              <a:t> </a:t>
            </a:r>
            <a:r>
              <a:rPr sz="2800" spc="110" dirty="0"/>
              <a:t>we</a:t>
            </a:r>
            <a:r>
              <a:rPr sz="2800" spc="10" dirty="0"/>
              <a:t> </a:t>
            </a:r>
            <a:r>
              <a:rPr sz="2800" dirty="0"/>
              <a:t>are</a:t>
            </a:r>
            <a:r>
              <a:rPr sz="2800" spc="10" dirty="0"/>
              <a:t> </a:t>
            </a:r>
            <a:r>
              <a:rPr sz="2800" spc="155" dirty="0"/>
              <a:t>going</a:t>
            </a:r>
            <a:r>
              <a:rPr sz="2800" spc="10" dirty="0"/>
              <a:t> </a:t>
            </a:r>
            <a:r>
              <a:rPr sz="2800" spc="180" dirty="0"/>
              <a:t>to</a:t>
            </a:r>
            <a:r>
              <a:rPr sz="2800" spc="10" dirty="0"/>
              <a:t> </a:t>
            </a:r>
            <a:r>
              <a:rPr sz="2800" spc="145" dirty="0"/>
              <a:t>predict</a:t>
            </a:r>
            <a:r>
              <a:rPr sz="2800" spc="10" dirty="0"/>
              <a:t> </a:t>
            </a:r>
            <a:r>
              <a:rPr sz="2800" spc="140" dirty="0"/>
              <a:t>if</a:t>
            </a:r>
            <a:r>
              <a:rPr sz="2800" spc="10" dirty="0"/>
              <a:t> </a:t>
            </a:r>
            <a:r>
              <a:rPr sz="2800" dirty="0"/>
              <a:t>SpaceX</a:t>
            </a:r>
            <a:r>
              <a:rPr sz="2800" spc="10" dirty="0"/>
              <a:t> </a:t>
            </a:r>
            <a:r>
              <a:rPr sz="2800" spc="120" dirty="0"/>
              <a:t>will</a:t>
            </a:r>
            <a:r>
              <a:rPr sz="2800" spc="10" dirty="0"/>
              <a:t> </a:t>
            </a:r>
            <a:r>
              <a:rPr sz="2800" spc="50" dirty="0"/>
              <a:t>reuse</a:t>
            </a:r>
            <a:r>
              <a:rPr sz="2800" spc="10" dirty="0"/>
              <a:t> </a:t>
            </a:r>
            <a:r>
              <a:rPr sz="2800" spc="125" dirty="0"/>
              <a:t>the</a:t>
            </a:r>
            <a:r>
              <a:rPr sz="2800" spc="10" dirty="0"/>
              <a:t> </a:t>
            </a:r>
            <a:r>
              <a:rPr sz="2800" spc="70" dirty="0">
                <a:latin typeface="Times New Roman"/>
                <a:cs typeface="Times New Roman"/>
              </a:rPr>
              <a:t>f</a:t>
            </a:r>
            <a:r>
              <a:rPr sz="2800" spc="70" dirty="0"/>
              <a:t>irst</a:t>
            </a:r>
            <a:r>
              <a:rPr sz="2800" spc="15" dirty="0"/>
              <a:t> </a:t>
            </a:r>
            <a:r>
              <a:rPr sz="2800"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800" spc="55" dirty="0"/>
          </a:p>
          <a:p>
            <a:pPr marL="12700">
              <a:lnSpc>
                <a:spcPct val="100000"/>
              </a:lnSpc>
            </a:pPr>
            <a:r>
              <a:rPr sz="2800" spc="114" dirty="0">
                <a:solidFill>
                  <a:srgbClr val="FF0000"/>
                </a:solidFill>
              </a:rPr>
              <a:t>Questions</a:t>
            </a:r>
            <a:r>
              <a:rPr sz="2800" spc="-105" dirty="0">
                <a:solidFill>
                  <a:srgbClr val="FF0000"/>
                </a:solidFill>
              </a:rPr>
              <a:t> </a:t>
            </a:r>
            <a:r>
              <a:rPr sz="2800" spc="225" dirty="0">
                <a:solidFill>
                  <a:srgbClr val="FF0000"/>
                </a:solidFill>
              </a:rPr>
              <a:t>to</a:t>
            </a:r>
            <a:r>
              <a:rPr sz="2800" spc="-100" dirty="0">
                <a:solidFill>
                  <a:srgbClr val="FF0000"/>
                </a:solidFill>
              </a:rPr>
              <a:t> </a:t>
            </a:r>
            <a:r>
              <a:rPr sz="2800" spc="150" dirty="0">
                <a:solidFill>
                  <a:srgbClr val="FF0000"/>
                </a:solidFill>
              </a:rPr>
              <a:t>be</a:t>
            </a:r>
            <a:r>
              <a:rPr sz="2800" spc="-100" dirty="0">
                <a:solidFill>
                  <a:srgbClr val="FF0000"/>
                </a:solidFill>
              </a:rPr>
              <a:t> </a:t>
            </a:r>
            <a:r>
              <a:rPr sz="2800" spc="100" dirty="0">
                <a:solidFill>
                  <a:srgbClr val="FF0000"/>
                </a:solidFill>
              </a:rPr>
              <a:t>answered</a:t>
            </a:r>
            <a:endParaRPr sz="2800" dirty="0">
              <a:solidFill>
                <a:srgbClr val="FF0000"/>
              </a:solidFill>
            </a:endParaRPr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z="2800" spc="114" dirty="0"/>
              <a:t>How</a:t>
            </a:r>
            <a:r>
              <a:rPr sz="2800" spc="-15" dirty="0"/>
              <a:t> </a:t>
            </a:r>
            <a:r>
              <a:rPr sz="2800" spc="180" dirty="0"/>
              <a:t>do</a:t>
            </a:r>
            <a:r>
              <a:rPr sz="2800" spc="-15" dirty="0"/>
              <a:t> </a:t>
            </a:r>
            <a:r>
              <a:rPr sz="2800" spc="60" dirty="0"/>
              <a:t>variables</a:t>
            </a:r>
            <a:r>
              <a:rPr sz="2800" spc="-15" dirty="0"/>
              <a:t> </a:t>
            </a:r>
            <a:r>
              <a:rPr sz="2800" spc="95" dirty="0"/>
              <a:t>such</a:t>
            </a:r>
            <a:r>
              <a:rPr sz="2800" spc="-15" dirty="0"/>
              <a:t> </a:t>
            </a:r>
            <a:r>
              <a:rPr sz="2800" dirty="0"/>
              <a:t>as</a:t>
            </a:r>
            <a:r>
              <a:rPr sz="2800" spc="-15" dirty="0"/>
              <a:t> </a:t>
            </a:r>
            <a:r>
              <a:rPr sz="2800" spc="90" dirty="0"/>
              <a:t>payload</a:t>
            </a:r>
            <a:r>
              <a:rPr sz="2800" spc="-15" dirty="0"/>
              <a:t> </a:t>
            </a:r>
            <a:r>
              <a:rPr sz="2800" dirty="0"/>
              <a:t>mass,</a:t>
            </a:r>
            <a:r>
              <a:rPr sz="2800" spc="-10" dirty="0"/>
              <a:t> </a:t>
            </a:r>
            <a:r>
              <a:rPr sz="2800" spc="105" dirty="0"/>
              <a:t>launch</a:t>
            </a:r>
            <a:r>
              <a:rPr sz="2800" spc="-15" dirty="0"/>
              <a:t> </a:t>
            </a:r>
            <a:r>
              <a:rPr sz="2800" spc="55" dirty="0"/>
              <a:t>site,</a:t>
            </a:r>
            <a:r>
              <a:rPr sz="2800" spc="-15" dirty="0"/>
              <a:t> </a:t>
            </a:r>
            <a:r>
              <a:rPr sz="2800" spc="135" dirty="0"/>
              <a:t>number</a:t>
            </a:r>
            <a:r>
              <a:rPr sz="2800" spc="-15" dirty="0"/>
              <a:t> </a:t>
            </a:r>
            <a:r>
              <a:rPr sz="2800"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800" spc="85" dirty="0">
                <a:latin typeface="Times New Roman"/>
                <a:cs typeface="Times New Roman"/>
              </a:rPr>
              <a:t>f</a:t>
            </a:r>
            <a:r>
              <a:rPr sz="2800" spc="85" dirty="0"/>
              <a:t>lights,</a:t>
            </a:r>
            <a:r>
              <a:rPr sz="2800" spc="-25" dirty="0"/>
              <a:t> </a:t>
            </a:r>
            <a:r>
              <a:rPr sz="2800" spc="105" dirty="0"/>
              <a:t>and</a:t>
            </a:r>
            <a:r>
              <a:rPr sz="2800" spc="-25" dirty="0"/>
              <a:t> </a:t>
            </a:r>
            <a:r>
              <a:rPr sz="2800" spc="120" dirty="0"/>
              <a:t>orbits</a:t>
            </a:r>
            <a:r>
              <a:rPr sz="2800" spc="-25" dirty="0"/>
              <a:t> </a:t>
            </a:r>
            <a:r>
              <a:rPr sz="2800" spc="125" dirty="0"/>
              <a:t>affect</a:t>
            </a:r>
            <a:r>
              <a:rPr sz="2800" spc="-20" dirty="0"/>
              <a:t> </a:t>
            </a:r>
            <a:r>
              <a:rPr sz="2800" spc="125" dirty="0"/>
              <a:t>the</a:t>
            </a:r>
            <a:r>
              <a:rPr sz="2800" spc="-25" dirty="0"/>
              <a:t> </a:t>
            </a:r>
            <a:r>
              <a:rPr sz="2800" spc="60" dirty="0"/>
              <a:t>success</a:t>
            </a:r>
            <a:r>
              <a:rPr sz="2800" spc="-25" dirty="0"/>
              <a:t> </a:t>
            </a:r>
            <a:r>
              <a:rPr sz="2800" spc="165" dirty="0"/>
              <a:t>of</a:t>
            </a:r>
            <a:r>
              <a:rPr sz="2800" spc="-20" dirty="0"/>
              <a:t> </a:t>
            </a:r>
            <a:r>
              <a:rPr sz="2800" spc="125" dirty="0"/>
              <a:t>the</a:t>
            </a:r>
            <a:r>
              <a:rPr sz="2800" spc="-25" dirty="0"/>
              <a:t> </a:t>
            </a:r>
            <a:r>
              <a:rPr sz="2800" spc="70" dirty="0">
                <a:latin typeface="Times New Roman"/>
                <a:cs typeface="Times New Roman"/>
              </a:rPr>
              <a:t>f</a:t>
            </a:r>
            <a:r>
              <a:rPr sz="2800" spc="70" dirty="0"/>
              <a:t>irst</a:t>
            </a:r>
            <a:r>
              <a:rPr sz="2800" spc="-25" dirty="0"/>
              <a:t> </a:t>
            </a:r>
            <a:r>
              <a:rPr sz="2800" spc="80" dirty="0"/>
              <a:t>stage</a:t>
            </a:r>
            <a:r>
              <a:rPr sz="2800" spc="-20" dirty="0"/>
              <a:t> </a:t>
            </a:r>
            <a:r>
              <a:rPr sz="2800"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sz="2800" dirty="0"/>
              <a:t>Does</a:t>
            </a:r>
            <a:r>
              <a:rPr sz="2800" spc="-10" dirty="0"/>
              <a:t> </a:t>
            </a:r>
            <a:r>
              <a:rPr sz="2800" spc="125" dirty="0"/>
              <a:t>the</a:t>
            </a:r>
            <a:r>
              <a:rPr sz="2800" spc="-10" dirty="0"/>
              <a:t> </a:t>
            </a:r>
            <a:r>
              <a:rPr sz="2800" spc="80" dirty="0"/>
              <a:t>rate</a:t>
            </a:r>
            <a:r>
              <a:rPr sz="2800" spc="-10" dirty="0"/>
              <a:t> </a:t>
            </a:r>
            <a:r>
              <a:rPr sz="2800" spc="165" dirty="0"/>
              <a:t>of</a:t>
            </a:r>
            <a:r>
              <a:rPr sz="2800" spc="-5" dirty="0"/>
              <a:t> </a:t>
            </a:r>
            <a:r>
              <a:rPr sz="2800" spc="80" dirty="0"/>
              <a:t>successful</a:t>
            </a:r>
            <a:r>
              <a:rPr sz="2800" spc="-10" dirty="0"/>
              <a:t> </a:t>
            </a:r>
            <a:r>
              <a:rPr sz="2800" spc="100" dirty="0"/>
              <a:t>landings</a:t>
            </a:r>
            <a:r>
              <a:rPr sz="2800" spc="-10" dirty="0"/>
              <a:t> </a:t>
            </a:r>
            <a:r>
              <a:rPr sz="2800" spc="60" dirty="0"/>
              <a:t>increase</a:t>
            </a:r>
            <a:r>
              <a:rPr sz="2800" spc="-10" dirty="0"/>
              <a:t> </a:t>
            </a:r>
            <a:r>
              <a:rPr sz="2800" spc="80" dirty="0"/>
              <a:t>over</a:t>
            </a:r>
            <a:r>
              <a:rPr sz="2800" spc="-5" dirty="0"/>
              <a:t> </a:t>
            </a:r>
            <a:r>
              <a:rPr sz="2800" spc="125" dirty="0"/>
              <a:t>the</a:t>
            </a:r>
            <a:r>
              <a:rPr sz="2800"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z="2800" spc="60" dirty="0"/>
              <a:t>What</a:t>
            </a:r>
            <a:r>
              <a:rPr sz="2800" spc="-20" dirty="0"/>
              <a:t> </a:t>
            </a:r>
            <a:r>
              <a:rPr sz="2800" dirty="0"/>
              <a:t>is</a:t>
            </a:r>
            <a:r>
              <a:rPr sz="2800" spc="-20" dirty="0"/>
              <a:t> </a:t>
            </a:r>
            <a:r>
              <a:rPr sz="2800" spc="125" dirty="0"/>
              <a:t>the</a:t>
            </a:r>
            <a:r>
              <a:rPr sz="2800" spc="-20" dirty="0"/>
              <a:t> </a:t>
            </a:r>
            <a:r>
              <a:rPr sz="2800" spc="100" dirty="0"/>
              <a:t>best</a:t>
            </a:r>
            <a:r>
              <a:rPr sz="2800" spc="-20" dirty="0"/>
              <a:t> </a:t>
            </a:r>
            <a:r>
              <a:rPr sz="2800" spc="135" dirty="0"/>
              <a:t>algorithm</a:t>
            </a:r>
            <a:r>
              <a:rPr sz="2800" spc="-20" dirty="0"/>
              <a:t> </a:t>
            </a:r>
            <a:r>
              <a:rPr sz="2800" spc="135" dirty="0"/>
              <a:t>that</a:t>
            </a:r>
            <a:r>
              <a:rPr sz="2800" spc="-20" dirty="0"/>
              <a:t> </a:t>
            </a:r>
            <a:r>
              <a:rPr sz="2800" spc="100" dirty="0"/>
              <a:t>can</a:t>
            </a:r>
            <a:r>
              <a:rPr sz="2800" spc="-20" dirty="0"/>
              <a:t> </a:t>
            </a:r>
            <a:r>
              <a:rPr sz="2800" spc="120" dirty="0"/>
              <a:t>be</a:t>
            </a:r>
            <a:r>
              <a:rPr sz="2800" spc="-20" dirty="0"/>
              <a:t> </a:t>
            </a:r>
            <a:r>
              <a:rPr sz="2800" spc="70" dirty="0"/>
              <a:t>used</a:t>
            </a:r>
            <a:r>
              <a:rPr sz="2800" spc="-20" dirty="0"/>
              <a:t> </a:t>
            </a:r>
            <a:r>
              <a:rPr sz="2800" spc="125" dirty="0"/>
              <a:t>for</a:t>
            </a:r>
            <a:r>
              <a:rPr sz="2800" spc="-20" dirty="0"/>
              <a:t> </a:t>
            </a:r>
            <a:r>
              <a:rPr sz="2800" spc="105" dirty="0"/>
              <a:t>binary</a:t>
            </a:r>
            <a:r>
              <a:rPr sz="2800" spc="-20" dirty="0"/>
              <a:t> </a:t>
            </a:r>
            <a:r>
              <a:rPr sz="2800" spc="70" dirty="0"/>
              <a:t>classi</a:t>
            </a:r>
            <a:r>
              <a:rPr sz="2800" spc="70" dirty="0">
                <a:latin typeface="Times New Roman"/>
                <a:cs typeface="Times New Roman"/>
              </a:rPr>
              <a:t>f</a:t>
            </a:r>
            <a:r>
              <a:rPr sz="2800" spc="70" dirty="0"/>
              <a:t>ication </a:t>
            </a:r>
            <a:r>
              <a:rPr sz="2800" spc="105" dirty="0"/>
              <a:t>in</a:t>
            </a:r>
            <a:r>
              <a:rPr sz="2800" spc="-25" dirty="0"/>
              <a:t> </a:t>
            </a:r>
            <a:r>
              <a:rPr sz="2800" spc="90" dirty="0"/>
              <a:t>this</a:t>
            </a:r>
            <a:r>
              <a:rPr sz="2800" spc="-20" dirty="0"/>
              <a:t> </a:t>
            </a:r>
            <a:r>
              <a:rPr sz="2800"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latin typeface="Arial MT"/>
                <a:cs typeface="Arial MT"/>
              </a:rPr>
              <a:t>The</a:t>
            </a:r>
            <a:r>
              <a:rPr sz="3400" spc="-30" dirty="0">
                <a:latin typeface="Arial MT"/>
                <a:cs typeface="Arial MT"/>
              </a:rPr>
              <a:t> </a:t>
            </a:r>
            <a:r>
              <a:rPr sz="3400" spc="145" dirty="0">
                <a:latin typeface="Arial MT"/>
                <a:cs typeface="Arial MT"/>
              </a:rPr>
              <a:t>chart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95" dirty="0">
                <a:latin typeface="Arial MT"/>
                <a:cs typeface="Arial MT"/>
              </a:rPr>
              <a:t>clearly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70" dirty="0">
                <a:latin typeface="Arial MT"/>
                <a:cs typeface="Arial MT"/>
              </a:rPr>
              <a:t>shows</a:t>
            </a:r>
            <a:r>
              <a:rPr sz="3400" spc="-30" dirty="0">
                <a:latin typeface="Arial MT"/>
                <a:cs typeface="Arial MT"/>
              </a:rPr>
              <a:t> </a:t>
            </a:r>
            <a:r>
              <a:rPr sz="3400" spc="140" dirty="0">
                <a:latin typeface="Arial MT"/>
                <a:cs typeface="Arial MT"/>
              </a:rPr>
              <a:t>that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180" dirty="0">
                <a:latin typeface="Arial MT"/>
                <a:cs typeface="Arial MT"/>
              </a:rPr>
              <a:t>from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55" dirty="0">
                <a:latin typeface="Arial MT"/>
                <a:cs typeface="Arial MT"/>
              </a:rPr>
              <a:t>all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140" dirty="0">
                <a:latin typeface="Arial MT"/>
                <a:cs typeface="Arial MT"/>
              </a:rPr>
              <a:t>the</a:t>
            </a:r>
            <a:r>
              <a:rPr sz="3400" spc="-30" dirty="0">
                <a:latin typeface="Arial MT"/>
                <a:cs typeface="Arial MT"/>
              </a:rPr>
              <a:t> </a:t>
            </a:r>
            <a:r>
              <a:rPr sz="3400" dirty="0">
                <a:latin typeface="Arial MT"/>
                <a:cs typeface="Arial MT"/>
              </a:rPr>
              <a:t>sites,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-100" dirty="0">
                <a:latin typeface="Arial MT"/>
                <a:cs typeface="Arial MT"/>
              </a:rPr>
              <a:t>KSC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-90" dirty="0">
                <a:latin typeface="Arial MT"/>
                <a:cs typeface="Arial MT"/>
              </a:rPr>
              <a:t>LC-</a:t>
            </a:r>
            <a:r>
              <a:rPr sz="3400" spc="120" dirty="0">
                <a:latin typeface="Arial MT"/>
                <a:cs typeface="Arial MT"/>
              </a:rPr>
              <a:t>39A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dirty="0">
                <a:latin typeface="Arial MT"/>
                <a:cs typeface="Arial MT"/>
              </a:rPr>
              <a:t>has</a:t>
            </a:r>
            <a:r>
              <a:rPr sz="3400" spc="-30" dirty="0">
                <a:latin typeface="Arial MT"/>
                <a:cs typeface="Arial MT"/>
              </a:rPr>
              <a:t> </a:t>
            </a:r>
            <a:r>
              <a:rPr sz="3400" spc="140" dirty="0">
                <a:latin typeface="Arial MT"/>
                <a:cs typeface="Arial MT"/>
              </a:rPr>
              <a:t>the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sz="3400" spc="110" dirty="0">
                <a:latin typeface="Arial MT"/>
                <a:cs typeface="Arial MT"/>
              </a:rPr>
              <a:t>most </a:t>
            </a:r>
            <a:r>
              <a:rPr sz="3400" spc="85" dirty="0">
                <a:latin typeface="Arial MT"/>
                <a:cs typeface="Arial MT"/>
              </a:rPr>
              <a:t>successful</a:t>
            </a:r>
            <a:r>
              <a:rPr sz="3400" dirty="0">
                <a:latin typeface="Arial MT"/>
                <a:cs typeface="Arial MT"/>
              </a:rPr>
              <a:t> </a:t>
            </a:r>
            <a:r>
              <a:rPr sz="3400" spc="60" dirty="0">
                <a:latin typeface="Arial MT"/>
                <a:cs typeface="Arial MT"/>
              </a:rPr>
              <a:t>launches.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latin typeface="Arial MT"/>
                <a:cs typeface="Arial MT"/>
              </a:rPr>
              <a:t>KSC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-90" dirty="0">
                <a:latin typeface="Arial MT"/>
                <a:cs typeface="Arial MT"/>
              </a:rPr>
              <a:t>LC-</a:t>
            </a:r>
            <a:r>
              <a:rPr sz="3400" spc="120" dirty="0">
                <a:latin typeface="Arial MT"/>
                <a:cs typeface="Arial MT"/>
              </a:rPr>
              <a:t>39A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dirty="0">
                <a:latin typeface="Arial MT"/>
                <a:cs typeface="Arial MT"/>
              </a:rPr>
              <a:t>has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140" dirty="0">
                <a:latin typeface="Arial MT"/>
                <a:cs typeface="Arial MT"/>
              </a:rPr>
              <a:t>the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120" dirty="0">
                <a:latin typeface="Arial MT"/>
                <a:cs typeface="Arial MT"/>
              </a:rPr>
              <a:t>highest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114" dirty="0">
                <a:latin typeface="Arial MT"/>
                <a:cs typeface="Arial MT"/>
              </a:rPr>
              <a:t>launch</a:t>
            </a:r>
            <a:r>
              <a:rPr sz="3400" spc="-55" dirty="0">
                <a:latin typeface="Arial MT"/>
                <a:cs typeface="Arial MT"/>
              </a:rPr>
              <a:t> </a:t>
            </a:r>
            <a:r>
              <a:rPr sz="3400" spc="55" dirty="0">
                <a:latin typeface="Arial MT"/>
                <a:cs typeface="Arial MT"/>
              </a:rPr>
              <a:t>success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85" dirty="0">
                <a:latin typeface="Arial MT"/>
                <a:cs typeface="Arial MT"/>
              </a:rPr>
              <a:t>rate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-40" dirty="0">
                <a:latin typeface="Arial MT"/>
                <a:cs typeface="Arial MT"/>
              </a:rPr>
              <a:t>(76.9%)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180" dirty="0">
                <a:latin typeface="Arial MT"/>
                <a:cs typeface="Arial MT"/>
              </a:rPr>
              <a:t>with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dirty="0">
                <a:latin typeface="Arial MT"/>
                <a:cs typeface="Arial MT"/>
              </a:rPr>
              <a:t>10</a:t>
            </a:r>
            <a:r>
              <a:rPr sz="3400" spc="-55" dirty="0">
                <a:latin typeface="Arial MT"/>
                <a:cs typeface="Arial MT"/>
              </a:rPr>
              <a:t> </a:t>
            </a:r>
            <a:r>
              <a:rPr sz="3400" spc="85" dirty="0">
                <a:latin typeface="Arial MT"/>
                <a:cs typeface="Arial MT"/>
              </a:rPr>
              <a:t>successful</a:t>
            </a:r>
            <a:r>
              <a:rPr sz="3400" spc="-60" dirty="0">
                <a:latin typeface="Arial MT"/>
                <a:cs typeface="Arial MT"/>
              </a:rPr>
              <a:t> </a:t>
            </a:r>
            <a:r>
              <a:rPr sz="3400" spc="85" dirty="0">
                <a:latin typeface="Arial MT"/>
                <a:cs typeface="Arial MT"/>
              </a:rPr>
              <a:t>and </a:t>
            </a:r>
            <a:r>
              <a:rPr sz="3400" spc="120" dirty="0">
                <a:latin typeface="Arial MT"/>
                <a:cs typeface="Arial MT"/>
              </a:rPr>
              <a:t>only</a:t>
            </a:r>
            <a:r>
              <a:rPr sz="3400" spc="-35" dirty="0">
                <a:latin typeface="Arial MT"/>
                <a:cs typeface="Arial MT"/>
              </a:rPr>
              <a:t> </a:t>
            </a:r>
            <a:r>
              <a:rPr sz="3400" spc="150" dirty="0">
                <a:latin typeface="Arial MT"/>
                <a:cs typeface="Arial MT"/>
              </a:rPr>
              <a:t>3</a:t>
            </a:r>
            <a:r>
              <a:rPr sz="3400" spc="-35" dirty="0">
                <a:latin typeface="Arial MT"/>
                <a:cs typeface="Arial MT"/>
              </a:rPr>
              <a:t> </a:t>
            </a:r>
            <a:r>
              <a:rPr sz="3400" spc="100" dirty="0">
                <a:latin typeface="Arial MT"/>
                <a:cs typeface="Arial MT"/>
              </a:rPr>
              <a:t>failed</a:t>
            </a:r>
            <a:r>
              <a:rPr sz="3400" spc="-35" dirty="0">
                <a:latin typeface="Arial MT"/>
                <a:cs typeface="Arial MT"/>
              </a:rPr>
              <a:t> </a:t>
            </a:r>
            <a:r>
              <a:rPr sz="3400" spc="80" dirty="0">
                <a:latin typeface="Arial MT"/>
                <a:cs typeface="Arial MT"/>
              </a:rPr>
              <a:t>landings.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latin typeface="Arial MT"/>
                <a:cs typeface="Arial MT"/>
              </a:rPr>
              <a:t>The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125" dirty="0">
                <a:latin typeface="Arial MT"/>
                <a:cs typeface="Arial MT"/>
              </a:rPr>
              <a:t>charts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spc="105" dirty="0">
                <a:latin typeface="Arial MT"/>
                <a:cs typeface="Arial MT"/>
              </a:rPr>
              <a:t>show </a:t>
            </a:r>
            <a:r>
              <a:rPr sz="3950" spc="165" dirty="0">
                <a:latin typeface="Arial MT"/>
                <a:cs typeface="Arial MT"/>
              </a:rPr>
              <a:t>that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payloads </a:t>
            </a:r>
            <a:r>
              <a:rPr sz="3950" spc="150" dirty="0">
                <a:latin typeface="Arial MT"/>
                <a:cs typeface="Arial MT"/>
              </a:rPr>
              <a:t>between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330" dirty="0">
                <a:latin typeface="Arial MT"/>
                <a:cs typeface="Arial MT"/>
              </a:rPr>
              <a:t>2000 </a:t>
            </a:r>
            <a:r>
              <a:rPr sz="3950" spc="110" dirty="0">
                <a:latin typeface="Arial MT"/>
                <a:cs typeface="Arial MT"/>
              </a:rPr>
              <a:t>and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280" dirty="0">
                <a:latin typeface="Arial MT"/>
                <a:cs typeface="Arial MT"/>
              </a:rPr>
              <a:t>5500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140" dirty="0">
                <a:latin typeface="Arial MT"/>
                <a:cs typeface="Arial MT"/>
              </a:rPr>
              <a:t>kg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have </a:t>
            </a:r>
            <a:r>
              <a:rPr sz="3950" spc="165" dirty="0">
                <a:latin typeface="Arial MT"/>
                <a:cs typeface="Arial MT"/>
              </a:rPr>
              <a:t>the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130" dirty="0">
                <a:latin typeface="Arial MT"/>
                <a:cs typeface="Arial MT"/>
              </a:rPr>
              <a:t>highest </a:t>
            </a:r>
            <a:r>
              <a:rPr sz="3950" spc="65" dirty="0">
                <a:latin typeface="Arial MT"/>
                <a:cs typeface="Arial MT"/>
              </a:rPr>
              <a:t>success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rate.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latin typeface="Arial MT"/>
                <a:cs typeface="Arial MT"/>
              </a:rPr>
              <a:t>Explanation:</a:t>
            </a:r>
            <a:endParaRPr sz="3350" dirty="0">
              <a:latin typeface="Arial MT"/>
              <a:cs typeface="Arial MT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latin typeface="Arial MT"/>
                <a:cs typeface="Arial MT"/>
              </a:rPr>
              <a:t>Based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spc="130" dirty="0">
                <a:latin typeface="Arial MT"/>
                <a:cs typeface="Arial MT"/>
              </a:rPr>
              <a:t>on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spc="120" dirty="0">
                <a:latin typeface="Arial MT"/>
                <a:cs typeface="Arial MT"/>
              </a:rPr>
              <a:t>the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spc="55" dirty="0">
                <a:latin typeface="Arial MT"/>
                <a:cs typeface="Arial MT"/>
              </a:rPr>
              <a:t>scores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spc="175" dirty="0">
                <a:latin typeface="Arial MT"/>
                <a:cs typeface="Arial MT"/>
              </a:rPr>
              <a:t>of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spc="120" dirty="0">
                <a:latin typeface="Arial MT"/>
                <a:cs typeface="Arial MT"/>
              </a:rPr>
              <a:t>the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Test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spc="-20" dirty="0">
                <a:latin typeface="Arial MT"/>
                <a:cs typeface="Arial MT"/>
              </a:rPr>
              <a:t>Set, </a:t>
            </a:r>
            <a:r>
              <a:rPr sz="3000" spc="105" dirty="0">
                <a:latin typeface="Arial MT"/>
                <a:cs typeface="Arial MT"/>
              </a:rPr>
              <a:t>we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95" dirty="0">
                <a:latin typeface="Arial MT"/>
                <a:cs typeface="Arial MT"/>
              </a:rPr>
              <a:t>can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165" dirty="0">
                <a:latin typeface="Arial MT"/>
                <a:cs typeface="Arial MT"/>
              </a:rPr>
              <a:t>not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130" dirty="0">
                <a:latin typeface="Arial MT"/>
                <a:cs typeface="Arial MT"/>
              </a:rPr>
              <a:t>con</a:t>
            </a:r>
            <a:r>
              <a:rPr sz="3000" spc="130" dirty="0">
                <a:latin typeface="Times New Roman"/>
                <a:cs typeface="Times New Roman"/>
              </a:rPr>
              <a:t>f</a:t>
            </a:r>
            <a:r>
              <a:rPr sz="3000" spc="130" dirty="0">
                <a:latin typeface="Arial MT"/>
                <a:cs typeface="Arial MT"/>
              </a:rPr>
              <a:t>irm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150" dirty="0">
                <a:latin typeface="Arial MT"/>
                <a:cs typeface="Arial MT"/>
              </a:rPr>
              <a:t>which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155" dirty="0">
                <a:latin typeface="Arial MT"/>
                <a:cs typeface="Arial MT"/>
              </a:rPr>
              <a:t>method </a:t>
            </a:r>
            <a:r>
              <a:rPr sz="3000" spc="114" dirty="0">
                <a:latin typeface="Arial MT"/>
                <a:cs typeface="Arial MT"/>
              </a:rPr>
              <a:t>performs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75" dirty="0">
                <a:latin typeface="Arial MT"/>
                <a:cs typeface="Arial MT"/>
              </a:rPr>
              <a:t>best.</a:t>
            </a:r>
            <a:endParaRPr sz="3000" dirty="0">
              <a:latin typeface="Arial MT"/>
              <a:cs typeface="Arial MT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latin typeface="Arial MT"/>
                <a:cs typeface="Arial MT"/>
              </a:rPr>
              <a:t>Same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Test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Set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55" dirty="0">
                <a:latin typeface="Arial MT"/>
                <a:cs typeface="Arial MT"/>
              </a:rPr>
              <a:t>scores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65" dirty="0">
                <a:latin typeface="Arial MT"/>
                <a:cs typeface="Arial MT"/>
              </a:rPr>
              <a:t>may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130" dirty="0">
                <a:latin typeface="Arial MT"/>
                <a:cs typeface="Arial MT"/>
              </a:rPr>
              <a:t>be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90" dirty="0">
                <a:latin typeface="Arial MT"/>
                <a:cs typeface="Arial MT"/>
              </a:rPr>
              <a:t>due </a:t>
            </a:r>
            <a:r>
              <a:rPr sz="3000" spc="185" dirty="0">
                <a:latin typeface="Arial MT"/>
                <a:cs typeface="Arial MT"/>
              </a:rPr>
              <a:t>to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120" dirty="0">
                <a:latin typeface="Arial MT"/>
                <a:cs typeface="Arial MT"/>
              </a:rPr>
              <a:t>the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65" dirty="0">
                <a:latin typeface="Arial MT"/>
                <a:cs typeface="Arial MT"/>
              </a:rPr>
              <a:t>small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110" dirty="0">
                <a:latin typeface="Arial MT"/>
                <a:cs typeface="Arial MT"/>
              </a:rPr>
              <a:t>test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80" dirty="0">
                <a:latin typeface="Arial MT"/>
                <a:cs typeface="Arial MT"/>
              </a:rPr>
              <a:t>sample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size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-25" dirty="0">
                <a:latin typeface="Arial MT"/>
                <a:cs typeface="Arial MT"/>
              </a:rPr>
              <a:t>(18 </a:t>
            </a:r>
            <a:r>
              <a:rPr sz="3000" dirty="0">
                <a:latin typeface="Arial MT"/>
                <a:cs typeface="Arial MT"/>
              </a:rPr>
              <a:t>samples).</a:t>
            </a:r>
            <a:r>
              <a:rPr sz="3000" spc="65" dirty="0">
                <a:latin typeface="Arial MT"/>
                <a:cs typeface="Arial MT"/>
              </a:rPr>
              <a:t> </a:t>
            </a:r>
            <a:r>
              <a:rPr sz="3000" spc="45" dirty="0">
                <a:latin typeface="Arial MT"/>
                <a:cs typeface="Arial MT"/>
              </a:rPr>
              <a:t>Therefore,</a:t>
            </a:r>
            <a:r>
              <a:rPr sz="3000" spc="70" dirty="0">
                <a:latin typeface="Arial MT"/>
                <a:cs typeface="Arial MT"/>
              </a:rPr>
              <a:t> </a:t>
            </a:r>
            <a:r>
              <a:rPr sz="3000" spc="105" dirty="0">
                <a:latin typeface="Arial MT"/>
                <a:cs typeface="Arial MT"/>
              </a:rPr>
              <a:t>we</a:t>
            </a:r>
            <a:r>
              <a:rPr sz="3000" spc="70" dirty="0">
                <a:latin typeface="Arial MT"/>
                <a:cs typeface="Arial MT"/>
              </a:rPr>
              <a:t> </a:t>
            </a:r>
            <a:r>
              <a:rPr sz="3000" spc="110" dirty="0">
                <a:latin typeface="Arial MT"/>
                <a:cs typeface="Arial MT"/>
              </a:rPr>
              <a:t>tested</a:t>
            </a:r>
            <a:r>
              <a:rPr sz="3000" spc="70" dirty="0">
                <a:latin typeface="Arial MT"/>
                <a:cs typeface="Arial MT"/>
              </a:rPr>
              <a:t> </a:t>
            </a:r>
            <a:r>
              <a:rPr sz="3000" spc="-25" dirty="0">
                <a:latin typeface="Arial MT"/>
                <a:cs typeface="Arial MT"/>
              </a:rPr>
              <a:t>all </a:t>
            </a:r>
            <a:r>
              <a:rPr sz="3000" spc="130" dirty="0">
                <a:latin typeface="Arial MT"/>
                <a:cs typeface="Arial MT"/>
              </a:rPr>
              <a:t>methods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65" dirty="0">
                <a:latin typeface="Arial MT"/>
                <a:cs typeface="Arial MT"/>
              </a:rPr>
              <a:t>based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130" dirty="0">
                <a:latin typeface="Arial MT"/>
                <a:cs typeface="Arial MT"/>
              </a:rPr>
              <a:t>on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120" dirty="0">
                <a:latin typeface="Arial MT"/>
                <a:cs typeface="Arial MT"/>
              </a:rPr>
              <a:t>the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114" dirty="0">
                <a:latin typeface="Arial MT"/>
                <a:cs typeface="Arial MT"/>
              </a:rPr>
              <a:t>whole </a:t>
            </a:r>
            <a:r>
              <a:rPr sz="3000" spc="-10" dirty="0">
                <a:latin typeface="Arial MT"/>
                <a:cs typeface="Arial MT"/>
              </a:rPr>
              <a:t>Dataset.</a:t>
            </a:r>
            <a:endParaRPr sz="3000" dirty="0">
              <a:latin typeface="Arial MT"/>
              <a:cs typeface="Arial MT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latin typeface="Arial MT"/>
                <a:cs typeface="Arial MT"/>
              </a:rPr>
              <a:t>The</a:t>
            </a:r>
            <a:r>
              <a:rPr sz="3000" spc="-40" dirty="0">
                <a:latin typeface="Arial MT"/>
                <a:cs typeface="Arial MT"/>
              </a:rPr>
              <a:t> </a:t>
            </a:r>
            <a:r>
              <a:rPr sz="3000" spc="55" dirty="0">
                <a:latin typeface="Arial MT"/>
                <a:cs typeface="Arial MT"/>
              </a:rPr>
              <a:t>scores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175" dirty="0">
                <a:latin typeface="Arial MT"/>
                <a:cs typeface="Arial MT"/>
              </a:rPr>
              <a:t>of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120" dirty="0">
                <a:latin typeface="Arial MT"/>
                <a:cs typeface="Arial MT"/>
              </a:rPr>
              <a:t>the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125" dirty="0">
                <a:latin typeface="Arial MT"/>
                <a:cs typeface="Arial MT"/>
              </a:rPr>
              <a:t>whole</a:t>
            </a:r>
            <a:r>
              <a:rPr sz="3000" spc="-40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Dataset </a:t>
            </a:r>
            <a:r>
              <a:rPr sz="3000" spc="130" dirty="0">
                <a:latin typeface="Arial MT"/>
                <a:cs typeface="Arial MT"/>
              </a:rPr>
              <a:t>con</a:t>
            </a:r>
            <a:r>
              <a:rPr sz="3000" spc="130" dirty="0">
                <a:latin typeface="Times New Roman"/>
                <a:cs typeface="Times New Roman"/>
              </a:rPr>
              <a:t>f</a:t>
            </a:r>
            <a:r>
              <a:rPr sz="3000" spc="130" dirty="0">
                <a:latin typeface="Arial MT"/>
                <a:cs typeface="Arial MT"/>
              </a:rPr>
              <a:t>irm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135" dirty="0">
                <a:latin typeface="Arial MT"/>
                <a:cs typeface="Arial MT"/>
              </a:rPr>
              <a:t>that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120" dirty="0">
                <a:latin typeface="Arial MT"/>
                <a:cs typeface="Arial MT"/>
              </a:rPr>
              <a:t>the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110" dirty="0">
                <a:latin typeface="Arial MT"/>
                <a:cs typeface="Arial MT"/>
              </a:rPr>
              <a:t>best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145" dirty="0">
                <a:latin typeface="Arial MT"/>
                <a:cs typeface="Arial MT"/>
              </a:rPr>
              <a:t>model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is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95" dirty="0">
                <a:latin typeface="Arial MT"/>
                <a:cs typeface="Arial MT"/>
              </a:rPr>
              <a:t>the </a:t>
            </a:r>
            <a:r>
              <a:rPr sz="3000" spc="70" dirty="0">
                <a:latin typeface="Arial MT"/>
                <a:cs typeface="Arial MT"/>
              </a:rPr>
              <a:t>Decision</a:t>
            </a:r>
            <a:r>
              <a:rPr sz="3000" spc="-7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Tree</a:t>
            </a:r>
            <a:r>
              <a:rPr sz="3000" spc="-65" dirty="0">
                <a:latin typeface="Arial MT"/>
                <a:cs typeface="Arial MT"/>
              </a:rPr>
              <a:t> </a:t>
            </a:r>
            <a:r>
              <a:rPr sz="3000" spc="85" dirty="0">
                <a:latin typeface="Arial MT"/>
                <a:cs typeface="Arial MT"/>
              </a:rPr>
              <a:t>Model.</a:t>
            </a:r>
            <a:r>
              <a:rPr sz="3000" spc="-6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This</a:t>
            </a:r>
            <a:r>
              <a:rPr sz="3000" spc="-65" dirty="0">
                <a:latin typeface="Arial MT"/>
                <a:cs typeface="Arial MT"/>
              </a:rPr>
              <a:t> </a:t>
            </a:r>
            <a:r>
              <a:rPr sz="3000" spc="135" dirty="0">
                <a:latin typeface="Arial MT"/>
                <a:cs typeface="Arial MT"/>
              </a:rPr>
              <a:t>model </a:t>
            </a:r>
            <a:r>
              <a:rPr sz="3000" dirty="0">
                <a:latin typeface="Arial MT"/>
                <a:cs typeface="Arial MT"/>
              </a:rPr>
              <a:t>has</a:t>
            </a:r>
            <a:r>
              <a:rPr sz="3000" spc="25" dirty="0">
                <a:latin typeface="Arial MT"/>
                <a:cs typeface="Arial MT"/>
              </a:rPr>
              <a:t> </a:t>
            </a:r>
            <a:r>
              <a:rPr sz="3000" spc="165" dirty="0">
                <a:latin typeface="Arial MT"/>
                <a:cs typeface="Arial MT"/>
              </a:rPr>
              <a:t>not</a:t>
            </a:r>
            <a:r>
              <a:rPr sz="3000" spc="25" dirty="0">
                <a:latin typeface="Arial MT"/>
                <a:cs typeface="Arial MT"/>
              </a:rPr>
              <a:t> </a:t>
            </a:r>
            <a:r>
              <a:rPr sz="3000" spc="105" dirty="0">
                <a:latin typeface="Arial MT"/>
                <a:cs typeface="Arial MT"/>
              </a:rPr>
              <a:t>only</a:t>
            </a:r>
            <a:r>
              <a:rPr sz="3000" spc="30" dirty="0">
                <a:latin typeface="Arial MT"/>
                <a:cs typeface="Arial MT"/>
              </a:rPr>
              <a:t> </a:t>
            </a:r>
            <a:r>
              <a:rPr sz="3000" spc="120" dirty="0">
                <a:latin typeface="Arial MT"/>
                <a:cs typeface="Arial MT"/>
              </a:rPr>
              <a:t>higher</a:t>
            </a:r>
            <a:r>
              <a:rPr sz="3000" spc="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scores,</a:t>
            </a:r>
            <a:r>
              <a:rPr sz="3000" spc="25" dirty="0">
                <a:latin typeface="Arial MT"/>
                <a:cs typeface="Arial MT"/>
              </a:rPr>
              <a:t> </a:t>
            </a:r>
            <a:r>
              <a:rPr sz="3000" spc="180" dirty="0">
                <a:latin typeface="Arial MT"/>
                <a:cs typeface="Arial MT"/>
              </a:rPr>
              <a:t>but</a:t>
            </a:r>
            <a:r>
              <a:rPr sz="3000" spc="30" dirty="0">
                <a:latin typeface="Arial MT"/>
                <a:cs typeface="Arial MT"/>
              </a:rPr>
              <a:t> </a:t>
            </a:r>
            <a:r>
              <a:rPr sz="3000" spc="-20" dirty="0">
                <a:latin typeface="Arial MT"/>
                <a:cs typeface="Arial MT"/>
              </a:rPr>
              <a:t>also </a:t>
            </a:r>
            <a:r>
              <a:rPr sz="3000" spc="120" dirty="0">
                <a:latin typeface="Arial MT"/>
                <a:cs typeface="Arial MT"/>
              </a:rPr>
              <a:t>the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105" dirty="0">
                <a:latin typeface="Arial MT"/>
                <a:cs typeface="Arial MT"/>
              </a:rPr>
              <a:t>highest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55" dirty="0">
                <a:latin typeface="Arial MT"/>
                <a:cs typeface="Arial MT"/>
              </a:rPr>
              <a:t>accuracy.</a:t>
            </a:r>
            <a:endParaRPr sz="3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latin typeface="Arial MT"/>
                <a:cs typeface="Arial MT"/>
              </a:rPr>
              <a:t>Scores</a:t>
            </a:r>
            <a:r>
              <a:rPr sz="3600" spc="-135" dirty="0">
                <a:latin typeface="Arial MT"/>
                <a:cs typeface="Arial MT"/>
              </a:rPr>
              <a:t> </a:t>
            </a:r>
            <a:r>
              <a:rPr sz="3600" spc="160" dirty="0">
                <a:latin typeface="Arial MT"/>
                <a:cs typeface="Arial MT"/>
              </a:rPr>
              <a:t>and</a:t>
            </a:r>
            <a:r>
              <a:rPr sz="3600" spc="-135" dirty="0">
                <a:latin typeface="Arial MT"/>
                <a:cs typeface="Arial MT"/>
              </a:rPr>
              <a:t> </a:t>
            </a:r>
            <a:r>
              <a:rPr sz="3600" spc="175" dirty="0">
                <a:latin typeface="Arial MT"/>
                <a:cs typeface="Arial MT"/>
              </a:rPr>
              <a:t>Accuracy</a:t>
            </a:r>
            <a:r>
              <a:rPr sz="3600" spc="-130" dirty="0">
                <a:latin typeface="Arial MT"/>
                <a:cs typeface="Arial MT"/>
              </a:rPr>
              <a:t> </a:t>
            </a:r>
            <a:r>
              <a:rPr sz="3600" spc="254" dirty="0">
                <a:latin typeface="Arial MT"/>
                <a:cs typeface="Arial MT"/>
              </a:rPr>
              <a:t>of</a:t>
            </a:r>
            <a:r>
              <a:rPr sz="3600" spc="-135" dirty="0">
                <a:latin typeface="Arial MT"/>
                <a:cs typeface="Arial MT"/>
              </a:rPr>
              <a:t> </a:t>
            </a:r>
            <a:r>
              <a:rPr sz="3600" spc="200" dirty="0">
                <a:latin typeface="Arial MT"/>
                <a:cs typeface="Arial MT"/>
              </a:rPr>
              <a:t>the</a:t>
            </a:r>
            <a:r>
              <a:rPr sz="3600" spc="-135" dirty="0">
                <a:latin typeface="Arial MT"/>
                <a:cs typeface="Arial MT"/>
              </a:rPr>
              <a:t> </a:t>
            </a:r>
            <a:r>
              <a:rPr sz="3600" spc="120" dirty="0">
                <a:latin typeface="Arial MT"/>
                <a:cs typeface="Arial MT"/>
              </a:rPr>
              <a:t>Entire</a:t>
            </a:r>
            <a:r>
              <a:rPr sz="3600" spc="-130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Data</a:t>
            </a:r>
            <a:r>
              <a:rPr sz="3600" spc="-135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latin typeface="Arial MT"/>
                <a:cs typeface="Arial MT"/>
              </a:rPr>
              <a:t>Examining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spc="110" dirty="0">
                <a:latin typeface="Arial MT"/>
                <a:cs typeface="Arial MT"/>
              </a:rPr>
              <a:t>the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spc="100" dirty="0">
                <a:latin typeface="Arial MT"/>
                <a:cs typeface="Arial MT"/>
              </a:rPr>
              <a:t>confusion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spc="90" dirty="0">
                <a:latin typeface="Arial MT"/>
                <a:cs typeface="Arial MT"/>
              </a:rPr>
              <a:t>matrix,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spc="95" dirty="0">
                <a:latin typeface="Arial MT"/>
                <a:cs typeface="Arial MT"/>
              </a:rPr>
              <a:t>we</a:t>
            </a:r>
            <a:r>
              <a:rPr sz="2650" spc="-20" dirty="0">
                <a:latin typeface="Arial MT"/>
                <a:cs typeface="Arial MT"/>
              </a:rPr>
              <a:t> </a:t>
            </a:r>
            <a:r>
              <a:rPr sz="2650" spc="-25" dirty="0">
                <a:latin typeface="Arial MT"/>
                <a:cs typeface="Arial MT"/>
              </a:rPr>
              <a:t>see </a:t>
            </a:r>
            <a:r>
              <a:rPr sz="2650" spc="110" dirty="0">
                <a:latin typeface="Arial MT"/>
                <a:cs typeface="Arial MT"/>
              </a:rPr>
              <a:t>that</a:t>
            </a:r>
            <a:r>
              <a:rPr sz="2650" spc="-30" dirty="0">
                <a:latin typeface="Arial MT"/>
                <a:cs typeface="Arial MT"/>
              </a:rPr>
              <a:t> </a:t>
            </a:r>
            <a:r>
              <a:rPr sz="2650" spc="110" dirty="0">
                <a:latin typeface="Arial MT"/>
                <a:cs typeface="Arial MT"/>
              </a:rPr>
              <a:t>logistic</a:t>
            </a:r>
            <a:r>
              <a:rPr sz="2650" spc="-30" dirty="0">
                <a:latin typeface="Arial MT"/>
                <a:cs typeface="Arial MT"/>
              </a:rPr>
              <a:t> </a:t>
            </a:r>
            <a:r>
              <a:rPr sz="2650" spc="55" dirty="0">
                <a:latin typeface="Arial MT"/>
                <a:cs typeface="Arial MT"/>
              </a:rPr>
              <a:t>regression</a:t>
            </a:r>
            <a:r>
              <a:rPr sz="2650" spc="-30" dirty="0">
                <a:latin typeface="Arial MT"/>
                <a:cs typeface="Arial MT"/>
              </a:rPr>
              <a:t> </a:t>
            </a:r>
            <a:r>
              <a:rPr sz="2650" spc="70" dirty="0">
                <a:latin typeface="Arial MT"/>
                <a:cs typeface="Arial MT"/>
              </a:rPr>
              <a:t>can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spc="80" dirty="0">
                <a:latin typeface="Arial MT"/>
                <a:cs typeface="Arial MT"/>
              </a:rPr>
              <a:t>distinguish </a:t>
            </a:r>
            <a:r>
              <a:rPr sz="2650" spc="90" dirty="0">
                <a:latin typeface="Arial MT"/>
                <a:cs typeface="Arial MT"/>
              </a:rPr>
              <a:t>between</a:t>
            </a:r>
            <a:r>
              <a:rPr sz="2650" spc="-30" dirty="0">
                <a:latin typeface="Arial MT"/>
                <a:cs typeface="Arial MT"/>
              </a:rPr>
              <a:t> </a:t>
            </a:r>
            <a:r>
              <a:rPr sz="2650" spc="110" dirty="0">
                <a:latin typeface="Arial MT"/>
                <a:cs typeface="Arial MT"/>
              </a:rPr>
              <a:t>the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spc="100" dirty="0">
                <a:latin typeface="Arial MT"/>
                <a:cs typeface="Arial MT"/>
              </a:rPr>
              <a:t>different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dirty="0">
                <a:latin typeface="Arial MT"/>
                <a:cs typeface="Arial MT"/>
              </a:rPr>
              <a:t>classes.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dirty="0">
                <a:latin typeface="Arial MT"/>
                <a:cs typeface="Arial MT"/>
              </a:rPr>
              <a:t>We</a:t>
            </a:r>
            <a:r>
              <a:rPr sz="2650" spc="-30" dirty="0">
                <a:latin typeface="Arial MT"/>
                <a:cs typeface="Arial MT"/>
              </a:rPr>
              <a:t> </a:t>
            </a:r>
            <a:r>
              <a:rPr sz="2650" spc="-25" dirty="0">
                <a:latin typeface="Arial MT"/>
                <a:cs typeface="Arial MT"/>
              </a:rPr>
              <a:t>see </a:t>
            </a:r>
            <a:r>
              <a:rPr sz="2650" spc="110" dirty="0">
                <a:latin typeface="Arial MT"/>
                <a:cs typeface="Arial MT"/>
              </a:rPr>
              <a:t>that</a:t>
            </a:r>
            <a:r>
              <a:rPr sz="2650" spc="-5" dirty="0">
                <a:latin typeface="Arial MT"/>
                <a:cs typeface="Arial MT"/>
              </a:rPr>
              <a:t> </a:t>
            </a:r>
            <a:r>
              <a:rPr sz="2650" spc="110" dirty="0">
                <a:latin typeface="Arial MT"/>
                <a:cs typeface="Arial MT"/>
              </a:rPr>
              <a:t>the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90" dirty="0">
                <a:latin typeface="Arial MT"/>
                <a:cs typeface="Arial MT"/>
              </a:rPr>
              <a:t>major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114" dirty="0">
                <a:latin typeface="Arial MT"/>
                <a:cs typeface="Arial MT"/>
              </a:rPr>
              <a:t>problem</a:t>
            </a:r>
            <a:r>
              <a:rPr sz="2650" spc="-5" dirty="0">
                <a:latin typeface="Arial MT"/>
                <a:cs typeface="Arial MT"/>
              </a:rPr>
              <a:t> </a:t>
            </a:r>
            <a:r>
              <a:rPr sz="2650" dirty="0">
                <a:latin typeface="Arial MT"/>
                <a:cs typeface="Arial MT"/>
              </a:rPr>
              <a:t>is</a:t>
            </a:r>
            <a:r>
              <a:rPr sz="2650" spc="5" dirty="0">
                <a:latin typeface="Arial MT"/>
                <a:cs typeface="Arial MT"/>
              </a:rPr>
              <a:t> </a:t>
            </a:r>
            <a:r>
              <a:rPr sz="2650" dirty="0">
                <a:latin typeface="Arial MT"/>
                <a:cs typeface="Arial MT"/>
              </a:rPr>
              <a:t>false</a:t>
            </a:r>
            <a:r>
              <a:rPr sz="2650" spc="-5" dirty="0">
                <a:latin typeface="Arial MT"/>
                <a:cs typeface="Arial MT"/>
              </a:rPr>
              <a:t> </a:t>
            </a:r>
            <a:r>
              <a:rPr sz="2650" spc="50" dirty="0">
                <a:latin typeface="Arial MT"/>
                <a:cs typeface="Arial MT"/>
              </a:rPr>
              <a:t>positives.</a:t>
            </a:r>
            <a:endParaRPr sz="265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latin typeface="Arial MT"/>
                <a:cs typeface="Arial MT"/>
              </a:rPr>
              <a:t>Decision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dirty="0">
                <a:latin typeface="Arial MT"/>
                <a:cs typeface="Arial MT"/>
              </a:rPr>
              <a:t>Tree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65" dirty="0">
                <a:latin typeface="Arial MT"/>
                <a:cs typeface="Arial MT"/>
              </a:rPr>
              <a:t>Model</a:t>
            </a:r>
            <a:r>
              <a:rPr sz="3150" spc="-105" dirty="0">
                <a:latin typeface="Arial MT"/>
                <a:cs typeface="Arial MT"/>
              </a:rPr>
              <a:t> </a:t>
            </a:r>
            <a:r>
              <a:rPr sz="3150" spc="65" dirty="0">
                <a:latin typeface="Arial MT"/>
                <a:cs typeface="Arial MT"/>
              </a:rPr>
              <a:t>is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75" dirty="0">
                <a:latin typeface="Arial MT"/>
                <a:cs typeface="Arial MT"/>
              </a:rPr>
              <a:t>the</a:t>
            </a:r>
            <a:r>
              <a:rPr sz="3150" spc="-105" dirty="0">
                <a:latin typeface="Arial MT"/>
                <a:cs typeface="Arial MT"/>
              </a:rPr>
              <a:t> </a:t>
            </a:r>
            <a:r>
              <a:rPr sz="3150" spc="145" dirty="0">
                <a:latin typeface="Arial MT"/>
                <a:cs typeface="Arial MT"/>
              </a:rPr>
              <a:t>best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85" dirty="0">
                <a:latin typeface="Arial MT"/>
                <a:cs typeface="Arial MT"/>
              </a:rPr>
              <a:t>algorithm</a:t>
            </a:r>
            <a:r>
              <a:rPr sz="3150" spc="-105" dirty="0">
                <a:latin typeface="Arial MT"/>
                <a:cs typeface="Arial MT"/>
              </a:rPr>
              <a:t> </a:t>
            </a:r>
            <a:r>
              <a:rPr sz="3150" spc="185" dirty="0">
                <a:latin typeface="Arial MT"/>
                <a:cs typeface="Arial MT"/>
              </a:rPr>
              <a:t>for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45" dirty="0">
                <a:latin typeface="Arial MT"/>
                <a:cs typeface="Arial MT"/>
              </a:rPr>
              <a:t>this</a:t>
            </a:r>
            <a:r>
              <a:rPr sz="3150" spc="-105" dirty="0">
                <a:latin typeface="Arial MT"/>
                <a:cs typeface="Arial MT"/>
              </a:rPr>
              <a:t> </a:t>
            </a:r>
            <a:r>
              <a:rPr sz="3150" spc="100" dirty="0">
                <a:latin typeface="Arial MT"/>
                <a:cs typeface="Arial MT"/>
              </a:rPr>
              <a:t>dataset.</a:t>
            </a:r>
            <a:endParaRPr sz="3150" dirty="0">
              <a:latin typeface="Arial MT"/>
              <a:cs typeface="Arial MT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latin typeface="Arial MT"/>
                <a:cs typeface="Arial MT"/>
              </a:rPr>
              <a:t>Launches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220" dirty="0">
                <a:latin typeface="Arial MT"/>
                <a:cs typeface="Arial MT"/>
              </a:rPr>
              <a:t>with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dirty="0">
                <a:latin typeface="Arial MT"/>
                <a:cs typeface="Arial MT"/>
              </a:rPr>
              <a:t>a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185" dirty="0">
                <a:latin typeface="Arial MT"/>
                <a:cs typeface="Arial MT"/>
              </a:rPr>
              <a:t>low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30" dirty="0">
                <a:latin typeface="Arial MT"/>
                <a:cs typeface="Arial MT"/>
              </a:rPr>
              <a:t>payload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55" dirty="0">
                <a:latin typeface="Arial MT"/>
                <a:cs typeface="Arial MT"/>
              </a:rPr>
              <a:t>mass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35" dirty="0">
                <a:latin typeface="Arial MT"/>
                <a:cs typeface="Arial MT"/>
              </a:rPr>
              <a:t>show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185" dirty="0">
                <a:latin typeface="Arial MT"/>
                <a:cs typeface="Arial MT"/>
              </a:rPr>
              <a:t>better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05" dirty="0">
                <a:latin typeface="Arial MT"/>
                <a:cs typeface="Arial MT"/>
              </a:rPr>
              <a:t>results </a:t>
            </a:r>
            <a:r>
              <a:rPr sz="3150" spc="150" dirty="0">
                <a:latin typeface="Arial MT"/>
                <a:cs typeface="Arial MT"/>
              </a:rPr>
              <a:t>than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20" dirty="0">
                <a:latin typeface="Arial MT"/>
                <a:cs typeface="Arial MT"/>
              </a:rPr>
              <a:t>launches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220" dirty="0">
                <a:latin typeface="Arial MT"/>
                <a:cs typeface="Arial MT"/>
              </a:rPr>
              <a:t>with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dirty="0">
                <a:latin typeface="Arial MT"/>
                <a:cs typeface="Arial MT"/>
              </a:rPr>
              <a:t>a</a:t>
            </a:r>
            <a:r>
              <a:rPr sz="3150" spc="-105" dirty="0">
                <a:latin typeface="Arial MT"/>
                <a:cs typeface="Arial MT"/>
              </a:rPr>
              <a:t> </a:t>
            </a:r>
            <a:r>
              <a:rPr sz="3150" spc="135" dirty="0">
                <a:latin typeface="Arial MT"/>
                <a:cs typeface="Arial MT"/>
              </a:rPr>
              <a:t>larger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30" dirty="0">
                <a:latin typeface="Arial MT"/>
                <a:cs typeface="Arial MT"/>
              </a:rPr>
              <a:t>payload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40" dirty="0">
                <a:latin typeface="Arial MT"/>
                <a:cs typeface="Arial MT"/>
              </a:rPr>
              <a:t>mass.</a:t>
            </a:r>
            <a:endParaRPr sz="3150" dirty="0">
              <a:latin typeface="Arial MT"/>
              <a:cs typeface="Arial MT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latin typeface="Arial MT"/>
                <a:cs typeface="Arial MT"/>
              </a:rPr>
              <a:t>Most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220" dirty="0">
                <a:latin typeface="Arial MT"/>
                <a:cs typeface="Arial MT"/>
              </a:rPr>
              <a:t>of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35" dirty="0">
                <a:latin typeface="Arial MT"/>
                <a:cs typeface="Arial MT"/>
              </a:rPr>
              <a:t>launch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95" dirty="0">
                <a:latin typeface="Arial MT"/>
                <a:cs typeface="Arial MT"/>
              </a:rPr>
              <a:t>sites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75" dirty="0">
                <a:latin typeface="Arial MT"/>
                <a:cs typeface="Arial MT"/>
              </a:rPr>
              <a:t>are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155" dirty="0">
                <a:latin typeface="Arial MT"/>
                <a:cs typeface="Arial MT"/>
              </a:rPr>
              <a:t>in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85" dirty="0">
                <a:latin typeface="Arial MT"/>
                <a:cs typeface="Arial MT"/>
              </a:rPr>
              <a:t>proximity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235" dirty="0">
                <a:latin typeface="Arial MT"/>
                <a:cs typeface="Arial MT"/>
              </a:rPr>
              <a:t>to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75" dirty="0">
                <a:latin typeface="Arial MT"/>
                <a:cs typeface="Arial MT"/>
              </a:rPr>
              <a:t>the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10" dirty="0">
                <a:latin typeface="Arial MT"/>
                <a:cs typeface="Arial MT"/>
              </a:rPr>
              <a:t>Equator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110" dirty="0">
                <a:latin typeface="Arial MT"/>
                <a:cs typeface="Arial MT"/>
              </a:rPr>
              <a:t>line </a:t>
            </a:r>
            <a:r>
              <a:rPr sz="3150" spc="140" dirty="0">
                <a:latin typeface="Arial MT"/>
                <a:cs typeface="Arial MT"/>
              </a:rPr>
              <a:t>and</a:t>
            </a:r>
            <a:r>
              <a:rPr sz="3150" spc="-120" dirty="0">
                <a:latin typeface="Arial MT"/>
                <a:cs typeface="Arial MT"/>
              </a:rPr>
              <a:t> </a:t>
            </a:r>
            <a:r>
              <a:rPr sz="3150" spc="105" dirty="0">
                <a:latin typeface="Arial MT"/>
                <a:cs typeface="Arial MT"/>
              </a:rPr>
              <a:t>all</a:t>
            </a:r>
            <a:r>
              <a:rPr sz="3150" spc="-120" dirty="0">
                <a:latin typeface="Arial MT"/>
                <a:cs typeface="Arial MT"/>
              </a:rPr>
              <a:t> </a:t>
            </a:r>
            <a:r>
              <a:rPr sz="3150" spc="175" dirty="0">
                <a:latin typeface="Arial MT"/>
                <a:cs typeface="Arial MT"/>
              </a:rPr>
              <a:t>the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95" dirty="0">
                <a:latin typeface="Arial MT"/>
                <a:cs typeface="Arial MT"/>
              </a:rPr>
              <a:t>sites</a:t>
            </a:r>
            <a:r>
              <a:rPr sz="3150" spc="-120" dirty="0">
                <a:latin typeface="Arial MT"/>
                <a:cs typeface="Arial MT"/>
              </a:rPr>
              <a:t> </a:t>
            </a:r>
            <a:r>
              <a:rPr sz="3150" spc="75" dirty="0">
                <a:latin typeface="Arial MT"/>
                <a:cs typeface="Arial MT"/>
              </a:rPr>
              <a:t>are</a:t>
            </a:r>
            <a:r>
              <a:rPr sz="3150" spc="-120" dirty="0">
                <a:latin typeface="Arial MT"/>
                <a:cs typeface="Arial MT"/>
              </a:rPr>
              <a:t> </a:t>
            </a:r>
            <a:r>
              <a:rPr sz="3150" spc="155" dirty="0">
                <a:latin typeface="Arial MT"/>
                <a:cs typeface="Arial MT"/>
              </a:rPr>
              <a:t>in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140" dirty="0">
                <a:latin typeface="Arial MT"/>
                <a:cs typeface="Arial MT"/>
              </a:rPr>
              <a:t>very</a:t>
            </a:r>
            <a:r>
              <a:rPr sz="3150" spc="-120" dirty="0">
                <a:latin typeface="Arial MT"/>
                <a:cs typeface="Arial MT"/>
              </a:rPr>
              <a:t> </a:t>
            </a:r>
            <a:r>
              <a:rPr sz="3150" spc="120" dirty="0">
                <a:latin typeface="Arial MT"/>
                <a:cs typeface="Arial MT"/>
              </a:rPr>
              <a:t>close</a:t>
            </a:r>
            <a:r>
              <a:rPr sz="3150" spc="-120" dirty="0">
                <a:latin typeface="Arial MT"/>
                <a:cs typeface="Arial MT"/>
              </a:rPr>
              <a:t> </a:t>
            </a:r>
            <a:r>
              <a:rPr sz="3150" spc="185" dirty="0">
                <a:latin typeface="Arial MT"/>
                <a:cs typeface="Arial MT"/>
              </a:rPr>
              <a:t>proximity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235" dirty="0">
                <a:latin typeface="Arial MT"/>
                <a:cs typeface="Arial MT"/>
              </a:rPr>
              <a:t>to</a:t>
            </a:r>
            <a:r>
              <a:rPr sz="3150" spc="-120" dirty="0">
                <a:latin typeface="Arial MT"/>
                <a:cs typeface="Arial MT"/>
              </a:rPr>
              <a:t> </a:t>
            </a:r>
            <a:r>
              <a:rPr sz="3150" spc="175" dirty="0">
                <a:latin typeface="Arial MT"/>
                <a:cs typeface="Arial MT"/>
              </a:rPr>
              <a:t>the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100" dirty="0">
                <a:latin typeface="Arial MT"/>
                <a:cs typeface="Arial MT"/>
              </a:rPr>
              <a:t>coast.</a:t>
            </a:r>
            <a:endParaRPr sz="3150" dirty="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latin typeface="Arial MT"/>
                <a:cs typeface="Arial MT"/>
              </a:rPr>
              <a:t>The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90" dirty="0">
                <a:latin typeface="Arial MT"/>
                <a:cs typeface="Arial MT"/>
              </a:rPr>
              <a:t>success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30" dirty="0">
                <a:latin typeface="Arial MT"/>
                <a:cs typeface="Arial MT"/>
              </a:rPr>
              <a:t>rate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220" dirty="0">
                <a:latin typeface="Arial MT"/>
                <a:cs typeface="Arial MT"/>
              </a:rPr>
              <a:t>of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20" dirty="0">
                <a:latin typeface="Arial MT"/>
                <a:cs typeface="Arial MT"/>
              </a:rPr>
              <a:t>launches</a:t>
            </a:r>
            <a:r>
              <a:rPr sz="3150" spc="-105" dirty="0">
                <a:latin typeface="Arial MT"/>
                <a:cs typeface="Arial MT"/>
              </a:rPr>
              <a:t> </a:t>
            </a:r>
            <a:r>
              <a:rPr sz="3150" spc="90" dirty="0">
                <a:latin typeface="Arial MT"/>
                <a:cs typeface="Arial MT"/>
              </a:rPr>
              <a:t>increases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20" dirty="0">
                <a:latin typeface="Arial MT"/>
                <a:cs typeface="Arial MT"/>
              </a:rPr>
              <a:t>over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175" dirty="0">
                <a:latin typeface="Arial MT"/>
                <a:cs typeface="Arial MT"/>
              </a:rPr>
              <a:t>the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50" dirty="0">
                <a:latin typeface="Arial MT"/>
                <a:cs typeface="Arial MT"/>
              </a:rPr>
              <a:t>years.</a:t>
            </a:r>
            <a:endParaRPr sz="3150" dirty="0">
              <a:latin typeface="Arial MT"/>
              <a:cs typeface="Arial MT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latin typeface="Arial MT"/>
                <a:cs typeface="Arial MT"/>
              </a:rPr>
              <a:t>KSC</a:t>
            </a:r>
            <a:r>
              <a:rPr sz="3150" spc="-130" dirty="0">
                <a:latin typeface="Arial MT"/>
                <a:cs typeface="Arial MT"/>
              </a:rPr>
              <a:t> </a:t>
            </a:r>
            <a:r>
              <a:rPr sz="3150" spc="-10" dirty="0">
                <a:latin typeface="Arial MT"/>
                <a:cs typeface="Arial MT"/>
              </a:rPr>
              <a:t>LC-</a:t>
            </a:r>
            <a:r>
              <a:rPr sz="3150" spc="204" dirty="0">
                <a:latin typeface="Arial MT"/>
                <a:cs typeface="Arial MT"/>
              </a:rPr>
              <a:t>39A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50" dirty="0">
                <a:latin typeface="Arial MT"/>
                <a:cs typeface="Arial MT"/>
              </a:rPr>
              <a:t>has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175" dirty="0">
                <a:latin typeface="Arial MT"/>
                <a:cs typeface="Arial MT"/>
              </a:rPr>
              <a:t>the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150" dirty="0">
                <a:latin typeface="Arial MT"/>
                <a:cs typeface="Arial MT"/>
              </a:rPr>
              <a:t>highest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90" dirty="0">
                <a:latin typeface="Arial MT"/>
                <a:cs typeface="Arial MT"/>
              </a:rPr>
              <a:t>success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130" dirty="0">
                <a:latin typeface="Arial MT"/>
                <a:cs typeface="Arial MT"/>
              </a:rPr>
              <a:t>rate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220" dirty="0">
                <a:latin typeface="Arial MT"/>
                <a:cs typeface="Arial MT"/>
              </a:rPr>
              <a:t>of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175" dirty="0">
                <a:latin typeface="Arial MT"/>
                <a:cs typeface="Arial MT"/>
              </a:rPr>
              <a:t>the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110" dirty="0">
                <a:latin typeface="Arial MT"/>
                <a:cs typeface="Arial MT"/>
              </a:rPr>
              <a:t>launches </a:t>
            </a:r>
            <a:r>
              <a:rPr sz="3150" spc="215" dirty="0">
                <a:latin typeface="Arial MT"/>
                <a:cs typeface="Arial MT"/>
              </a:rPr>
              <a:t>from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105" dirty="0">
                <a:latin typeface="Arial MT"/>
                <a:cs typeface="Arial MT"/>
              </a:rPr>
              <a:t>all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175" dirty="0">
                <a:latin typeface="Arial MT"/>
                <a:cs typeface="Arial MT"/>
              </a:rPr>
              <a:t>the</a:t>
            </a:r>
            <a:r>
              <a:rPr sz="3150" spc="-125" dirty="0">
                <a:latin typeface="Arial MT"/>
                <a:cs typeface="Arial MT"/>
              </a:rPr>
              <a:t> </a:t>
            </a:r>
            <a:r>
              <a:rPr sz="3150" spc="75" dirty="0">
                <a:latin typeface="Arial MT"/>
                <a:cs typeface="Arial MT"/>
              </a:rPr>
              <a:t>sites.</a:t>
            </a:r>
            <a:endParaRPr sz="3150" dirty="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latin typeface="Arial MT"/>
                <a:cs typeface="Arial MT"/>
              </a:rPr>
              <a:t>Orbits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-170" dirty="0">
                <a:latin typeface="Arial MT"/>
                <a:cs typeface="Arial MT"/>
              </a:rPr>
              <a:t>ES-</a:t>
            </a:r>
            <a:r>
              <a:rPr sz="3150" spc="-90" dirty="0">
                <a:latin typeface="Arial MT"/>
                <a:cs typeface="Arial MT"/>
              </a:rPr>
              <a:t>L1,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-75" dirty="0">
                <a:latin typeface="Arial MT"/>
                <a:cs typeface="Arial MT"/>
              </a:rPr>
              <a:t>GEO,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dirty="0">
                <a:latin typeface="Arial MT"/>
                <a:cs typeface="Arial MT"/>
              </a:rPr>
              <a:t>HEO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140" dirty="0">
                <a:latin typeface="Arial MT"/>
                <a:cs typeface="Arial MT"/>
              </a:rPr>
              <a:t>and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-30" dirty="0">
                <a:latin typeface="Arial MT"/>
                <a:cs typeface="Arial MT"/>
              </a:rPr>
              <a:t>SSO</a:t>
            </a:r>
            <a:r>
              <a:rPr sz="3150" spc="-110" dirty="0">
                <a:latin typeface="Arial MT"/>
                <a:cs typeface="Arial MT"/>
              </a:rPr>
              <a:t> </a:t>
            </a:r>
            <a:r>
              <a:rPr sz="3150" spc="75" dirty="0">
                <a:latin typeface="Arial MT"/>
                <a:cs typeface="Arial MT"/>
              </a:rPr>
              <a:t>have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dirty="0">
                <a:latin typeface="Arial MT"/>
                <a:cs typeface="Arial MT"/>
              </a:rPr>
              <a:t>100%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90" dirty="0">
                <a:latin typeface="Arial MT"/>
                <a:cs typeface="Arial MT"/>
              </a:rPr>
              <a:t>success</a:t>
            </a:r>
            <a:r>
              <a:rPr sz="3150" spc="-114" dirty="0">
                <a:latin typeface="Arial MT"/>
                <a:cs typeface="Arial MT"/>
              </a:rPr>
              <a:t> </a:t>
            </a:r>
            <a:r>
              <a:rPr sz="3150" spc="85" dirty="0">
                <a:latin typeface="Arial MT"/>
                <a:cs typeface="Arial MT"/>
              </a:rPr>
              <a:t>rate.</a:t>
            </a:r>
            <a:endParaRPr sz="315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733971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 dirty="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lang="en-IN" sz="3950" u="sng" spc="50" dirty="0" err="1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Edx</a:t>
            </a:r>
            <a:br>
              <a:rPr lang="en-IN"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</a:b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819B4-6182-CB3F-6D65-1DC15712F64D}"/>
              </a:ext>
            </a:extLst>
          </p:cNvPr>
          <p:cNvSpPr txBox="1"/>
          <p:nvPr/>
        </p:nvSpPr>
        <p:spPr>
          <a:xfrm>
            <a:off x="6927850" y="2911475"/>
            <a:ext cx="10058400" cy="777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Data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50" dirty="0">
                <a:solidFill>
                  <a:schemeClr val="tx1"/>
                </a:solidFill>
                <a:latin typeface="Arial MT"/>
                <a:cs typeface="Arial MT"/>
              </a:rPr>
              <a:t>collection</a:t>
            </a:r>
            <a:r>
              <a:rPr lang="en-US" sz="24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35" dirty="0">
                <a:solidFill>
                  <a:schemeClr val="tx1"/>
                </a:solidFill>
                <a:latin typeface="Arial MT"/>
                <a:cs typeface="Arial MT"/>
              </a:rPr>
              <a:t>methodology:</a:t>
            </a: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Using</a:t>
            </a:r>
            <a:r>
              <a:rPr lang="en-US" sz="2400" spc="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SpaceX</a:t>
            </a:r>
            <a:r>
              <a:rPr lang="en-US" sz="2400" spc="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Rest</a:t>
            </a:r>
            <a:r>
              <a:rPr lang="en-US" sz="2400" spc="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-25" dirty="0">
                <a:solidFill>
                  <a:schemeClr val="tx1"/>
                </a:solidFill>
                <a:latin typeface="Arial MT"/>
                <a:cs typeface="Arial MT"/>
              </a:rPr>
              <a:t>API</a:t>
            </a: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Using</a:t>
            </a:r>
            <a:r>
              <a:rPr lang="en-US" sz="2400" spc="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Web</a:t>
            </a:r>
            <a:r>
              <a:rPr lang="en-US" sz="2400" spc="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85" dirty="0">
                <a:solidFill>
                  <a:schemeClr val="tx1"/>
                </a:solidFill>
                <a:latin typeface="Arial MT"/>
                <a:cs typeface="Arial MT"/>
              </a:rPr>
              <a:t>Scrapping</a:t>
            </a:r>
            <a:r>
              <a:rPr lang="en-US" sz="2400" spc="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rial MT"/>
                <a:cs typeface="Arial MT"/>
              </a:rPr>
              <a:t>from</a:t>
            </a:r>
            <a:r>
              <a:rPr lang="en-US" sz="2400" spc="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45" dirty="0">
                <a:solidFill>
                  <a:schemeClr val="tx1"/>
                </a:solidFill>
                <a:latin typeface="Arial MT"/>
                <a:cs typeface="Arial MT"/>
              </a:rPr>
              <a:t>Wikipedia</a:t>
            </a: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lang="en-US" sz="2400" spc="110" dirty="0">
                <a:solidFill>
                  <a:schemeClr val="tx1"/>
                </a:solidFill>
                <a:latin typeface="Arial MT"/>
                <a:cs typeface="Arial MT"/>
              </a:rPr>
              <a:t>Performed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rial MT"/>
                <a:cs typeface="Arial MT"/>
              </a:rPr>
              <a:t>data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rial MT"/>
                <a:cs typeface="Arial MT"/>
              </a:rPr>
              <a:t>wrangling</a:t>
            </a: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lang="en-US" sz="2400" spc="65" dirty="0">
                <a:solidFill>
                  <a:schemeClr val="tx1"/>
                </a:solidFill>
                <a:latin typeface="Arial MT"/>
                <a:cs typeface="Arial MT"/>
              </a:rPr>
              <a:t>Filtering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50" dirty="0">
                <a:solidFill>
                  <a:schemeClr val="tx1"/>
                </a:solidFill>
                <a:latin typeface="Arial MT"/>
                <a:cs typeface="Arial MT"/>
              </a:rPr>
              <a:t>data</a:t>
            </a: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Dealing</a:t>
            </a:r>
            <a:r>
              <a:rPr lang="en-US" sz="2400" spc="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rial MT"/>
                <a:cs typeface="Arial MT"/>
              </a:rPr>
              <a:t>with</a:t>
            </a:r>
            <a:r>
              <a:rPr lang="en-US" sz="2400" spc="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70" dirty="0">
                <a:solidFill>
                  <a:schemeClr val="tx1"/>
                </a:solidFill>
                <a:latin typeface="Arial MT"/>
                <a:cs typeface="Arial MT"/>
              </a:rPr>
              <a:t>missing</a:t>
            </a:r>
            <a:r>
              <a:rPr lang="en-US" sz="2400" spc="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-10" dirty="0">
                <a:solidFill>
                  <a:schemeClr val="tx1"/>
                </a:solidFill>
                <a:latin typeface="Arial MT"/>
                <a:cs typeface="Arial MT"/>
              </a:rPr>
              <a:t>values</a:t>
            </a: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Using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Arial MT"/>
                <a:cs typeface="Arial MT"/>
              </a:rPr>
              <a:t>One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rial MT"/>
                <a:cs typeface="Arial MT"/>
              </a:rPr>
              <a:t>Hot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75" dirty="0">
                <a:solidFill>
                  <a:schemeClr val="tx1"/>
                </a:solidFill>
                <a:latin typeface="Arial MT"/>
                <a:cs typeface="Arial MT"/>
              </a:rPr>
              <a:t>Encoding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45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65" dirty="0">
                <a:solidFill>
                  <a:schemeClr val="tx1"/>
                </a:solidFill>
                <a:latin typeface="Arial MT"/>
                <a:cs typeface="Arial MT"/>
              </a:rPr>
              <a:t>prepare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lang="en-US" sz="24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70" dirty="0">
                <a:solidFill>
                  <a:schemeClr val="tx1"/>
                </a:solidFill>
                <a:latin typeface="Arial MT"/>
                <a:cs typeface="Arial MT"/>
              </a:rPr>
              <a:t>data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45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75" dirty="0">
                <a:solidFill>
                  <a:schemeClr val="tx1"/>
                </a:solidFill>
                <a:latin typeface="Arial MT"/>
                <a:cs typeface="Arial MT"/>
              </a:rPr>
              <a:t>binary</a:t>
            </a:r>
            <a:r>
              <a:rPr lang="en-US" sz="24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45" dirty="0">
                <a:solidFill>
                  <a:schemeClr val="tx1"/>
                </a:solidFill>
                <a:latin typeface="Arial MT"/>
                <a:cs typeface="Arial MT"/>
              </a:rPr>
              <a:t>classi</a:t>
            </a:r>
            <a:r>
              <a:rPr lang="en-US" sz="2400" spc="45" dirty="0">
                <a:solidFill>
                  <a:schemeClr val="tx1"/>
                </a:solidFill>
                <a:latin typeface="Times New Roman"/>
                <a:cs typeface="Times New Roman"/>
              </a:rPr>
              <a:t>f</a:t>
            </a:r>
            <a:r>
              <a:rPr lang="en-US" sz="2400" spc="45" dirty="0">
                <a:solidFill>
                  <a:schemeClr val="tx1"/>
                </a:solidFill>
                <a:latin typeface="Arial MT"/>
                <a:cs typeface="Arial MT"/>
              </a:rPr>
              <a:t>ication</a:t>
            </a: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lang="en-US" sz="2400" spc="110" dirty="0">
                <a:solidFill>
                  <a:schemeClr val="tx1"/>
                </a:solidFill>
                <a:latin typeface="Arial MT"/>
                <a:cs typeface="Arial MT"/>
              </a:rPr>
              <a:t>Performed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30" dirty="0">
                <a:solidFill>
                  <a:schemeClr val="tx1"/>
                </a:solidFill>
                <a:latin typeface="Arial MT"/>
                <a:cs typeface="Arial MT"/>
              </a:rPr>
              <a:t>exploratory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rial MT"/>
                <a:cs typeface="Arial MT"/>
              </a:rPr>
              <a:t>data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Arial MT"/>
                <a:cs typeface="Arial MT"/>
              </a:rPr>
              <a:t>analysis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-60" dirty="0">
                <a:solidFill>
                  <a:schemeClr val="tx1"/>
                </a:solidFill>
                <a:latin typeface="Arial MT"/>
                <a:cs typeface="Arial MT"/>
              </a:rPr>
              <a:t>(EDA)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rial MT"/>
                <a:cs typeface="Arial MT"/>
              </a:rPr>
              <a:t>using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rial MT"/>
                <a:cs typeface="Arial MT"/>
              </a:rPr>
              <a:t>visualization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-25" dirty="0">
                <a:solidFill>
                  <a:schemeClr val="tx1"/>
                </a:solidFill>
                <a:latin typeface="Arial MT"/>
                <a:cs typeface="Arial MT"/>
              </a:rPr>
              <a:t>SQL </a:t>
            </a:r>
            <a:r>
              <a:rPr lang="en-US" sz="2400" spc="110" dirty="0">
                <a:solidFill>
                  <a:schemeClr val="tx1"/>
                </a:solidFill>
                <a:latin typeface="Arial MT"/>
                <a:cs typeface="Arial MT"/>
              </a:rPr>
              <a:t>Performed</a:t>
            </a:r>
            <a:r>
              <a:rPr lang="en-US" sz="2400" spc="-10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35" dirty="0">
                <a:solidFill>
                  <a:schemeClr val="tx1"/>
                </a:solidFill>
                <a:latin typeface="Arial MT"/>
                <a:cs typeface="Arial MT"/>
              </a:rPr>
              <a:t>interactive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80" dirty="0">
                <a:solidFill>
                  <a:schemeClr val="tx1"/>
                </a:solidFill>
                <a:latin typeface="Arial MT"/>
                <a:cs typeface="Arial MT"/>
              </a:rPr>
              <a:t>visual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10" dirty="0">
                <a:solidFill>
                  <a:schemeClr val="tx1"/>
                </a:solidFill>
                <a:latin typeface="Arial MT"/>
                <a:cs typeface="Arial MT"/>
              </a:rPr>
              <a:t>analytics</a:t>
            </a:r>
            <a:r>
              <a:rPr lang="en-US" sz="2400" spc="-10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rial MT"/>
                <a:cs typeface="Arial MT"/>
              </a:rPr>
              <a:t>using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80" dirty="0">
                <a:solidFill>
                  <a:schemeClr val="tx1"/>
                </a:solidFill>
                <a:latin typeface="Arial MT"/>
                <a:cs typeface="Arial MT"/>
              </a:rPr>
              <a:t>Folium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5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lang="en-US" sz="2400" spc="-10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0" dirty="0" err="1">
                <a:solidFill>
                  <a:schemeClr val="tx1"/>
                </a:solidFill>
                <a:latin typeface="Arial MT"/>
                <a:cs typeface="Arial MT"/>
              </a:rPr>
              <a:t>Plotly</a:t>
            </a:r>
            <a:r>
              <a:rPr lang="en-US" sz="24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-20" dirty="0">
                <a:solidFill>
                  <a:schemeClr val="tx1"/>
                </a:solidFill>
                <a:latin typeface="Arial MT"/>
                <a:cs typeface="Arial MT"/>
              </a:rPr>
              <a:t>Dash </a:t>
            </a:r>
            <a:r>
              <a:rPr lang="en-US" sz="2400" spc="110" dirty="0">
                <a:solidFill>
                  <a:schemeClr val="tx1"/>
                </a:solidFill>
                <a:latin typeface="Arial MT"/>
                <a:cs typeface="Arial MT"/>
              </a:rPr>
              <a:t>Performed</a:t>
            </a:r>
            <a:r>
              <a:rPr lang="en-US" sz="2400" spc="-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45" dirty="0">
                <a:solidFill>
                  <a:schemeClr val="tx1"/>
                </a:solidFill>
                <a:latin typeface="Arial MT"/>
                <a:cs typeface="Arial MT"/>
              </a:rPr>
              <a:t>predictive</a:t>
            </a:r>
            <a:r>
              <a:rPr lang="en-US" sz="2400" spc="-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60" dirty="0">
                <a:solidFill>
                  <a:schemeClr val="tx1"/>
                </a:solidFill>
                <a:latin typeface="Arial MT"/>
                <a:cs typeface="Arial MT"/>
              </a:rPr>
              <a:t>analysis</a:t>
            </a:r>
            <a:r>
              <a:rPr lang="en-US" sz="2400" spc="-9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20" dirty="0">
                <a:solidFill>
                  <a:schemeClr val="tx1"/>
                </a:solidFill>
                <a:latin typeface="Arial MT"/>
                <a:cs typeface="Arial MT"/>
              </a:rPr>
              <a:t>using</a:t>
            </a:r>
            <a:r>
              <a:rPr lang="en-US" sz="2400" spc="-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95" dirty="0">
                <a:solidFill>
                  <a:schemeClr val="tx1"/>
                </a:solidFill>
                <a:latin typeface="Arial MT"/>
                <a:cs typeface="Arial MT"/>
              </a:rPr>
              <a:t>classi</a:t>
            </a:r>
            <a:r>
              <a:rPr lang="en-US" sz="2400" spc="95" dirty="0">
                <a:solidFill>
                  <a:schemeClr val="tx1"/>
                </a:solidFill>
                <a:latin typeface="Verdana"/>
                <a:cs typeface="Verdana"/>
              </a:rPr>
              <a:t>f</a:t>
            </a:r>
            <a:r>
              <a:rPr lang="en-US" sz="2400" spc="95" dirty="0">
                <a:solidFill>
                  <a:schemeClr val="tx1"/>
                </a:solidFill>
                <a:latin typeface="Arial MT"/>
                <a:cs typeface="Arial MT"/>
              </a:rPr>
              <a:t>ication</a:t>
            </a:r>
            <a:r>
              <a:rPr lang="en-US" sz="2400" spc="-9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10" dirty="0">
                <a:solidFill>
                  <a:schemeClr val="tx1"/>
                </a:solidFill>
                <a:latin typeface="Arial MT"/>
                <a:cs typeface="Arial MT"/>
              </a:rPr>
              <a:t>models</a:t>
            </a: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lang="en-US" sz="2400" spc="70" dirty="0">
                <a:solidFill>
                  <a:schemeClr val="tx1"/>
                </a:solidFill>
                <a:latin typeface="Arial MT"/>
                <a:cs typeface="Arial MT"/>
              </a:rPr>
              <a:t>Building,</a:t>
            </a:r>
            <a:r>
              <a:rPr lang="en-US" sz="24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10" dirty="0">
                <a:solidFill>
                  <a:schemeClr val="tx1"/>
                </a:solidFill>
                <a:latin typeface="Arial MT"/>
                <a:cs typeface="Arial MT"/>
              </a:rPr>
              <a:t>tuning</a:t>
            </a:r>
            <a:r>
              <a:rPr lang="en-US" sz="24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65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lang="en-US" sz="24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55" dirty="0">
                <a:solidFill>
                  <a:schemeClr val="tx1"/>
                </a:solidFill>
                <a:latin typeface="Arial MT"/>
                <a:cs typeface="Arial MT"/>
              </a:rPr>
              <a:t>evaluation</a:t>
            </a:r>
            <a:r>
              <a:rPr lang="en-US" sz="24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35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lang="en-US" sz="24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55" dirty="0">
                <a:solidFill>
                  <a:schemeClr val="tx1"/>
                </a:solidFill>
                <a:latin typeface="Arial MT"/>
                <a:cs typeface="Arial MT"/>
              </a:rPr>
              <a:t>classi</a:t>
            </a:r>
            <a:r>
              <a:rPr lang="en-US" sz="2400" spc="55" dirty="0">
                <a:solidFill>
                  <a:schemeClr val="tx1"/>
                </a:solidFill>
                <a:latin typeface="Times New Roman"/>
                <a:cs typeface="Times New Roman"/>
              </a:rPr>
              <a:t>f</a:t>
            </a:r>
            <a:r>
              <a:rPr lang="en-US" sz="2400" spc="55" dirty="0">
                <a:solidFill>
                  <a:schemeClr val="tx1"/>
                </a:solidFill>
                <a:latin typeface="Arial MT"/>
                <a:cs typeface="Arial MT"/>
              </a:rPr>
              <a:t>ication</a:t>
            </a:r>
            <a:r>
              <a:rPr lang="en-US" sz="24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80" dirty="0">
                <a:solidFill>
                  <a:schemeClr val="tx1"/>
                </a:solidFill>
                <a:latin typeface="Arial MT"/>
                <a:cs typeface="Arial MT"/>
              </a:rPr>
              <a:t>models</a:t>
            </a:r>
            <a:r>
              <a:rPr lang="en-US" sz="24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45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lang="en-US" sz="24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 MT"/>
                <a:cs typeface="Arial MT"/>
              </a:rPr>
              <a:t>ensure</a:t>
            </a:r>
            <a:r>
              <a:rPr lang="en-US" sz="24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1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lang="en-US" sz="24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US" sz="2400" spc="40" dirty="0">
                <a:solidFill>
                  <a:schemeClr val="tx1"/>
                </a:solidFill>
                <a:latin typeface="Arial MT"/>
                <a:cs typeface="Arial MT"/>
              </a:rPr>
              <a:t>best </a:t>
            </a:r>
            <a:r>
              <a:rPr lang="en-US" sz="2400" spc="-10" dirty="0">
                <a:solidFill>
                  <a:schemeClr val="tx1"/>
                </a:solidFill>
                <a:latin typeface="Arial MT"/>
                <a:cs typeface="Arial MT"/>
              </a:rPr>
              <a:t>results</a:t>
            </a:r>
            <a:endParaRPr lang="en-US" sz="24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latin typeface="Arial MT"/>
                <a:cs typeface="Arial MT"/>
              </a:rPr>
              <a:t>We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95" dirty="0">
                <a:latin typeface="Arial MT"/>
                <a:cs typeface="Arial MT"/>
              </a:rPr>
              <a:t>had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200" dirty="0">
                <a:latin typeface="Arial MT"/>
                <a:cs typeface="Arial MT"/>
              </a:rPr>
              <a:t>to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use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200" dirty="0">
                <a:latin typeface="Arial MT"/>
                <a:cs typeface="Arial MT"/>
              </a:rPr>
              <a:t>both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185" dirty="0">
                <a:latin typeface="Arial MT"/>
                <a:cs typeface="Arial MT"/>
              </a:rPr>
              <a:t>of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80" dirty="0">
                <a:latin typeface="Arial MT"/>
                <a:cs typeface="Arial MT"/>
              </a:rPr>
              <a:t>these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95" dirty="0">
                <a:latin typeface="Arial MT"/>
                <a:cs typeface="Arial MT"/>
              </a:rPr>
              <a:t>data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155" dirty="0">
                <a:latin typeface="Arial MT"/>
                <a:cs typeface="Arial MT"/>
              </a:rPr>
              <a:t>collection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130" dirty="0">
                <a:latin typeface="Arial MT"/>
                <a:cs typeface="Arial MT"/>
              </a:rPr>
              <a:t>methods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120" dirty="0">
                <a:latin typeface="Arial MT"/>
                <a:cs typeface="Arial MT"/>
              </a:rPr>
              <a:t>in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125" dirty="0">
                <a:latin typeface="Arial MT"/>
                <a:cs typeface="Arial MT"/>
              </a:rPr>
              <a:t>order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200" dirty="0">
                <a:latin typeface="Arial MT"/>
                <a:cs typeface="Arial MT"/>
              </a:rPr>
              <a:t>to</a:t>
            </a:r>
            <a:r>
              <a:rPr sz="3450" spc="-50" dirty="0">
                <a:latin typeface="Arial MT"/>
                <a:cs typeface="Arial MT"/>
              </a:rPr>
              <a:t> </a:t>
            </a:r>
            <a:r>
              <a:rPr sz="3450" spc="175" dirty="0">
                <a:latin typeface="Arial MT"/>
                <a:cs typeface="Arial MT"/>
              </a:rPr>
              <a:t>get</a:t>
            </a:r>
            <a:r>
              <a:rPr sz="3450" spc="-55" dirty="0">
                <a:latin typeface="Arial MT"/>
                <a:cs typeface="Arial MT"/>
              </a:rPr>
              <a:t> </a:t>
            </a:r>
            <a:r>
              <a:rPr sz="3450" spc="145" dirty="0">
                <a:latin typeface="Arial MT"/>
                <a:cs typeface="Arial MT"/>
              </a:rPr>
              <a:t>complete </a:t>
            </a:r>
            <a:r>
              <a:rPr sz="3450" spc="130" dirty="0">
                <a:latin typeface="Arial MT"/>
                <a:cs typeface="Arial MT"/>
              </a:rPr>
              <a:t>information</a:t>
            </a:r>
            <a:r>
              <a:rPr sz="3450" spc="-45" dirty="0">
                <a:latin typeface="Arial MT"/>
                <a:cs typeface="Arial MT"/>
              </a:rPr>
              <a:t> </a:t>
            </a:r>
            <a:r>
              <a:rPr sz="3450" spc="135" dirty="0">
                <a:latin typeface="Arial MT"/>
                <a:cs typeface="Arial MT"/>
              </a:rPr>
              <a:t>about</a:t>
            </a:r>
            <a:r>
              <a:rPr sz="3450" spc="-45" dirty="0">
                <a:latin typeface="Arial MT"/>
                <a:cs typeface="Arial MT"/>
              </a:rPr>
              <a:t> </a:t>
            </a:r>
            <a:r>
              <a:rPr sz="3450" spc="140" dirty="0">
                <a:latin typeface="Arial MT"/>
                <a:cs typeface="Arial MT"/>
              </a:rPr>
              <a:t>the</a:t>
            </a:r>
            <a:r>
              <a:rPr sz="3450" spc="-45" dirty="0">
                <a:latin typeface="Arial MT"/>
                <a:cs typeface="Arial MT"/>
              </a:rPr>
              <a:t> </a:t>
            </a:r>
            <a:r>
              <a:rPr sz="3450" spc="80" dirty="0">
                <a:latin typeface="Arial MT"/>
                <a:cs typeface="Arial MT"/>
              </a:rPr>
              <a:t>launches</a:t>
            </a:r>
            <a:r>
              <a:rPr sz="3450" spc="-45" dirty="0">
                <a:latin typeface="Arial MT"/>
                <a:cs typeface="Arial MT"/>
              </a:rPr>
              <a:t> </a:t>
            </a:r>
            <a:r>
              <a:rPr sz="3450" spc="145" dirty="0">
                <a:latin typeface="Arial MT"/>
                <a:cs typeface="Arial MT"/>
              </a:rPr>
              <a:t>for</a:t>
            </a:r>
            <a:r>
              <a:rPr sz="3450" spc="-4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a</a:t>
            </a:r>
            <a:r>
              <a:rPr sz="3450" spc="-45" dirty="0">
                <a:latin typeface="Arial MT"/>
                <a:cs typeface="Arial MT"/>
              </a:rPr>
              <a:t> </a:t>
            </a:r>
            <a:r>
              <a:rPr sz="3450" spc="125" dirty="0">
                <a:latin typeface="Arial MT"/>
                <a:cs typeface="Arial MT"/>
              </a:rPr>
              <a:t>more</a:t>
            </a:r>
            <a:r>
              <a:rPr sz="3450" spc="-45" dirty="0">
                <a:latin typeface="Arial MT"/>
                <a:cs typeface="Arial MT"/>
              </a:rPr>
              <a:t> </a:t>
            </a:r>
            <a:r>
              <a:rPr sz="3450" spc="120" dirty="0">
                <a:latin typeface="Arial MT"/>
                <a:cs typeface="Arial MT"/>
              </a:rPr>
              <a:t>detailed</a:t>
            </a:r>
            <a:r>
              <a:rPr sz="3450" spc="-45" dirty="0">
                <a:latin typeface="Arial MT"/>
                <a:cs typeface="Arial MT"/>
              </a:rPr>
              <a:t> </a:t>
            </a:r>
            <a:r>
              <a:rPr sz="3450" spc="-10" dirty="0">
                <a:latin typeface="Arial MT"/>
                <a:cs typeface="Arial MT"/>
              </a:rPr>
              <a:t>analysis.</a:t>
            </a:r>
            <a:endParaRPr sz="34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 dirty="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latin typeface="Arial MT"/>
                <a:cs typeface="Arial MT"/>
              </a:rPr>
              <a:t>Data</a:t>
            </a:r>
            <a:r>
              <a:rPr sz="3850" spc="-140" dirty="0">
                <a:latin typeface="Arial MT"/>
                <a:cs typeface="Arial MT"/>
              </a:rPr>
              <a:t> </a:t>
            </a:r>
            <a:r>
              <a:rPr sz="3850" spc="170" dirty="0">
                <a:latin typeface="Arial MT"/>
                <a:cs typeface="Arial MT"/>
              </a:rPr>
              <a:t>Columns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100" dirty="0">
                <a:latin typeface="Arial MT"/>
                <a:cs typeface="Arial MT"/>
              </a:rPr>
              <a:t>are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210" dirty="0">
                <a:latin typeface="Arial MT"/>
                <a:cs typeface="Arial MT"/>
              </a:rPr>
              <a:t>obtained</a:t>
            </a:r>
            <a:r>
              <a:rPr sz="3850" spc="-140" dirty="0">
                <a:latin typeface="Arial MT"/>
                <a:cs typeface="Arial MT"/>
              </a:rPr>
              <a:t> </a:t>
            </a:r>
            <a:r>
              <a:rPr sz="3850" spc="225" dirty="0">
                <a:latin typeface="Arial MT"/>
                <a:cs typeface="Arial MT"/>
              </a:rPr>
              <a:t>by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180" dirty="0">
                <a:latin typeface="Arial MT"/>
                <a:cs typeface="Arial MT"/>
              </a:rPr>
              <a:t>using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110" dirty="0">
                <a:latin typeface="Arial MT"/>
                <a:cs typeface="Arial MT"/>
              </a:rPr>
              <a:t>SpaceX</a:t>
            </a:r>
            <a:r>
              <a:rPr sz="3850" spc="-140" dirty="0">
                <a:latin typeface="Arial MT"/>
                <a:cs typeface="Arial MT"/>
              </a:rPr>
              <a:t> </a:t>
            </a:r>
            <a:r>
              <a:rPr sz="3850" spc="-229" dirty="0">
                <a:latin typeface="Arial MT"/>
                <a:cs typeface="Arial MT"/>
              </a:rPr>
              <a:t>REST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-20" dirty="0">
                <a:latin typeface="Arial MT"/>
                <a:cs typeface="Arial MT"/>
              </a:rPr>
              <a:t>API:</a:t>
            </a:r>
            <a:endParaRPr sz="3850" dirty="0">
              <a:latin typeface="Arial MT"/>
              <a:cs typeface="Arial MT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latin typeface="Arial MT"/>
                <a:cs typeface="Arial MT"/>
              </a:rPr>
              <a:t>FlightNumber,</a:t>
            </a:r>
            <a:r>
              <a:rPr sz="3450" spc="1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Date,</a:t>
            </a:r>
            <a:r>
              <a:rPr sz="3450" spc="114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BoosterVersion,</a:t>
            </a:r>
            <a:r>
              <a:rPr sz="3450" spc="1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PayloadMass,</a:t>
            </a:r>
            <a:r>
              <a:rPr sz="3450" spc="110" dirty="0">
                <a:latin typeface="Arial MT"/>
                <a:cs typeface="Arial MT"/>
              </a:rPr>
              <a:t> </a:t>
            </a:r>
            <a:r>
              <a:rPr sz="3450" spc="140" dirty="0">
                <a:latin typeface="Arial MT"/>
                <a:cs typeface="Arial MT"/>
              </a:rPr>
              <a:t>Orbit,</a:t>
            </a:r>
            <a:r>
              <a:rPr sz="3450" spc="110" dirty="0">
                <a:latin typeface="Arial MT"/>
                <a:cs typeface="Arial MT"/>
              </a:rPr>
              <a:t> </a:t>
            </a:r>
            <a:r>
              <a:rPr sz="3450" spc="50" dirty="0">
                <a:latin typeface="Arial MT"/>
                <a:cs typeface="Arial MT"/>
              </a:rPr>
              <a:t>LaunchSite, </a:t>
            </a:r>
            <a:r>
              <a:rPr sz="3450" spc="135" dirty="0">
                <a:latin typeface="Arial MT"/>
                <a:cs typeface="Arial MT"/>
              </a:rPr>
              <a:t>Outcome,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65" dirty="0">
                <a:latin typeface="Arial MT"/>
                <a:cs typeface="Arial MT"/>
              </a:rPr>
              <a:t>Flights,</a:t>
            </a:r>
            <a:r>
              <a:rPr sz="3450" dirty="0">
                <a:latin typeface="Arial MT"/>
                <a:cs typeface="Arial MT"/>
              </a:rPr>
              <a:t> GridFins,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Reused, Legs, </a:t>
            </a:r>
            <a:r>
              <a:rPr sz="3450" spc="55" dirty="0">
                <a:latin typeface="Arial MT"/>
                <a:cs typeface="Arial MT"/>
              </a:rPr>
              <a:t>LandingPad,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spc="60" dirty="0">
                <a:latin typeface="Arial MT"/>
                <a:cs typeface="Arial MT"/>
              </a:rPr>
              <a:t>Block,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-10" dirty="0">
                <a:latin typeface="Arial MT"/>
                <a:cs typeface="Arial MT"/>
              </a:rPr>
              <a:t>ReusedCount, </a:t>
            </a:r>
            <a:r>
              <a:rPr sz="3450" dirty="0">
                <a:latin typeface="Arial MT"/>
                <a:cs typeface="Arial MT"/>
              </a:rPr>
              <a:t>Serial,</a:t>
            </a:r>
            <a:r>
              <a:rPr sz="3450" spc="65" dirty="0">
                <a:latin typeface="Arial MT"/>
                <a:cs typeface="Arial MT"/>
              </a:rPr>
              <a:t> </a:t>
            </a:r>
            <a:r>
              <a:rPr sz="3450" spc="114" dirty="0">
                <a:latin typeface="Arial MT"/>
                <a:cs typeface="Arial MT"/>
              </a:rPr>
              <a:t>Longitude,</a:t>
            </a:r>
            <a:r>
              <a:rPr sz="3450" spc="65" dirty="0">
                <a:latin typeface="Arial MT"/>
                <a:cs typeface="Arial MT"/>
              </a:rPr>
              <a:t> </a:t>
            </a:r>
            <a:r>
              <a:rPr sz="3450" spc="95" dirty="0">
                <a:latin typeface="Arial MT"/>
                <a:cs typeface="Arial MT"/>
              </a:rPr>
              <a:t>Latitude</a:t>
            </a:r>
            <a:endParaRPr sz="34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 dirty="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latin typeface="Arial MT"/>
                <a:cs typeface="Arial MT"/>
              </a:rPr>
              <a:t>Data</a:t>
            </a:r>
            <a:r>
              <a:rPr sz="3850" spc="-140" dirty="0">
                <a:latin typeface="Arial MT"/>
                <a:cs typeface="Arial MT"/>
              </a:rPr>
              <a:t> </a:t>
            </a:r>
            <a:r>
              <a:rPr sz="3850" spc="170" dirty="0">
                <a:latin typeface="Arial MT"/>
                <a:cs typeface="Arial MT"/>
              </a:rPr>
              <a:t>Columns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100" dirty="0">
                <a:latin typeface="Arial MT"/>
                <a:cs typeface="Arial MT"/>
              </a:rPr>
              <a:t>are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210" dirty="0">
                <a:latin typeface="Arial MT"/>
                <a:cs typeface="Arial MT"/>
              </a:rPr>
              <a:t>obtained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225" dirty="0">
                <a:latin typeface="Arial MT"/>
                <a:cs typeface="Arial MT"/>
              </a:rPr>
              <a:t>by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180" dirty="0">
                <a:latin typeface="Arial MT"/>
                <a:cs typeface="Arial MT"/>
              </a:rPr>
              <a:t>using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155" dirty="0">
                <a:latin typeface="Arial MT"/>
                <a:cs typeface="Arial MT"/>
              </a:rPr>
              <a:t>Wikipedia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80" dirty="0">
                <a:latin typeface="Arial MT"/>
                <a:cs typeface="Arial MT"/>
              </a:rPr>
              <a:t>Web</a:t>
            </a:r>
            <a:r>
              <a:rPr sz="3850" spc="-135" dirty="0">
                <a:latin typeface="Arial MT"/>
                <a:cs typeface="Arial MT"/>
              </a:rPr>
              <a:t> </a:t>
            </a:r>
            <a:r>
              <a:rPr sz="3850" spc="145" dirty="0">
                <a:latin typeface="Arial MT"/>
                <a:cs typeface="Arial MT"/>
              </a:rPr>
              <a:t>Scraping:</a:t>
            </a:r>
            <a:endParaRPr sz="3850" dirty="0">
              <a:latin typeface="Arial MT"/>
              <a:cs typeface="Arial MT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latin typeface="Arial MT"/>
                <a:cs typeface="Arial MT"/>
              </a:rPr>
              <a:t>Flight</a:t>
            </a:r>
            <a:r>
              <a:rPr sz="3450" spc="-4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No.,</a:t>
            </a:r>
            <a:r>
              <a:rPr sz="3450" spc="-40" dirty="0">
                <a:latin typeface="Arial MT"/>
                <a:cs typeface="Arial MT"/>
              </a:rPr>
              <a:t> </a:t>
            </a:r>
            <a:r>
              <a:rPr sz="3450" spc="75" dirty="0">
                <a:latin typeface="Arial MT"/>
                <a:cs typeface="Arial MT"/>
              </a:rPr>
              <a:t>Launch</a:t>
            </a:r>
            <a:r>
              <a:rPr sz="3450" spc="-40" dirty="0">
                <a:latin typeface="Arial MT"/>
                <a:cs typeface="Arial MT"/>
              </a:rPr>
              <a:t> </a:t>
            </a:r>
            <a:r>
              <a:rPr sz="3450" spc="60" dirty="0">
                <a:latin typeface="Arial MT"/>
                <a:cs typeface="Arial MT"/>
              </a:rPr>
              <a:t>site,</a:t>
            </a:r>
            <a:r>
              <a:rPr sz="3450" spc="-3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Payload,</a:t>
            </a:r>
            <a:r>
              <a:rPr sz="3450" spc="-4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PayloadMass,</a:t>
            </a:r>
            <a:r>
              <a:rPr sz="3450" spc="-40" dirty="0">
                <a:latin typeface="Arial MT"/>
                <a:cs typeface="Arial MT"/>
              </a:rPr>
              <a:t> </a:t>
            </a:r>
            <a:r>
              <a:rPr sz="3450" spc="140" dirty="0">
                <a:latin typeface="Arial MT"/>
                <a:cs typeface="Arial MT"/>
              </a:rPr>
              <a:t>Orbit,</a:t>
            </a:r>
            <a:r>
              <a:rPr sz="3450" spc="-35" dirty="0">
                <a:latin typeface="Arial MT"/>
                <a:cs typeface="Arial MT"/>
              </a:rPr>
              <a:t> </a:t>
            </a:r>
            <a:r>
              <a:rPr sz="3450" spc="65" dirty="0">
                <a:latin typeface="Arial MT"/>
                <a:cs typeface="Arial MT"/>
              </a:rPr>
              <a:t>Customer,</a:t>
            </a:r>
            <a:r>
              <a:rPr sz="3450" spc="-40" dirty="0">
                <a:latin typeface="Arial MT"/>
                <a:cs typeface="Arial MT"/>
              </a:rPr>
              <a:t> </a:t>
            </a:r>
            <a:r>
              <a:rPr sz="3450" spc="65" dirty="0">
                <a:latin typeface="Arial MT"/>
                <a:cs typeface="Arial MT"/>
              </a:rPr>
              <a:t>Launch </a:t>
            </a:r>
            <a:r>
              <a:rPr sz="3450" spc="145" dirty="0">
                <a:latin typeface="Arial MT"/>
                <a:cs typeface="Arial MT"/>
              </a:rPr>
              <a:t>outcome,</a:t>
            </a:r>
            <a:r>
              <a:rPr sz="3450" spc="4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Version</a:t>
            </a:r>
            <a:r>
              <a:rPr sz="3450" spc="5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Booster,</a:t>
            </a:r>
            <a:r>
              <a:rPr sz="3450" spc="45" dirty="0">
                <a:latin typeface="Arial MT"/>
                <a:cs typeface="Arial MT"/>
              </a:rPr>
              <a:t> </a:t>
            </a:r>
            <a:r>
              <a:rPr sz="3450" spc="65" dirty="0">
                <a:latin typeface="Arial MT"/>
                <a:cs typeface="Arial MT"/>
              </a:rPr>
              <a:t>Booster</a:t>
            </a:r>
            <a:r>
              <a:rPr sz="3450" spc="55" dirty="0">
                <a:latin typeface="Arial MT"/>
                <a:cs typeface="Arial MT"/>
              </a:rPr>
              <a:t> </a:t>
            </a:r>
            <a:r>
              <a:rPr sz="3450" spc="120" dirty="0">
                <a:latin typeface="Arial MT"/>
                <a:cs typeface="Arial MT"/>
              </a:rPr>
              <a:t>landing,</a:t>
            </a:r>
            <a:r>
              <a:rPr sz="3450" spc="5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Date,</a:t>
            </a:r>
            <a:r>
              <a:rPr sz="3450" spc="55" dirty="0">
                <a:latin typeface="Arial MT"/>
                <a:cs typeface="Arial MT"/>
              </a:rPr>
              <a:t> </a:t>
            </a:r>
            <a:r>
              <a:rPr sz="3450" spc="-20" dirty="0">
                <a:latin typeface="Arial MT"/>
                <a:cs typeface="Arial MT"/>
              </a:rPr>
              <a:t>Time</a:t>
            </a:r>
            <a:endParaRPr sz="34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145" dirty="0">
                <a:latin typeface="Arial MT"/>
                <a:cs typeface="Arial MT"/>
              </a:rPr>
              <a:t>rocket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 MT"/>
                <a:cs typeface="Arial MT"/>
              </a:rPr>
              <a:t>Decoding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95" dirty="0">
                <a:latin typeface="Arial MT"/>
                <a:cs typeface="Arial MT"/>
              </a:rPr>
              <a:t>response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content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70" dirty="0">
                <a:latin typeface="Arial MT"/>
                <a:cs typeface="Arial MT"/>
              </a:rPr>
              <a:t>turning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85" dirty="0">
                <a:latin typeface="Arial MT"/>
                <a:cs typeface="Arial MT"/>
              </a:rPr>
              <a:t>it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30" dirty="0">
                <a:latin typeface="Arial MT"/>
                <a:cs typeface="Arial MT"/>
              </a:rPr>
              <a:t>dataframe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using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 MT"/>
                <a:cs typeface="Arial MT"/>
              </a:rPr>
              <a:t>Requesting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needed </a:t>
            </a:r>
            <a:r>
              <a:rPr sz="2600" spc="155" dirty="0">
                <a:latin typeface="Arial MT"/>
                <a:cs typeface="Arial MT"/>
              </a:rPr>
              <a:t>information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about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launches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applying </a:t>
            </a:r>
            <a:r>
              <a:rPr sz="2600" spc="165" dirty="0">
                <a:latin typeface="Arial MT"/>
                <a:cs typeface="Arial MT"/>
              </a:rPr>
              <a:t>custom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functions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MT"/>
                <a:cs typeface="Arial MT"/>
              </a:rPr>
              <a:t>Filtering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dataframe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only </a:t>
            </a:r>
            <a:r>
              <a:rPr sz="2600" spc="150" dirty="0">
                <a:latin typeface="Arial MT"/>
                <a:cs typeface="Arial MT"/>
              </a:rPr>
              <a:t>include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80" dirty="0">
                <a:latin typeface="Arial MT"/>
                <a:cs typeface="Arial MT"/>
              </a:rPr>
              <a:t>9 </a:t>
            </a:r>
            <a:r>
              <a:rPr sz="2600" spc="90" dirty="0">
                <a:latin typeface="Arial MT"/>
                <a:cs typeface="Arial MT"/>
              </a:rPr>
              <a:t>launches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Replacing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missing </a:t>
            </a:r>
            <a:r>
              <a:rPr sz="2600" spc="80" dirty="0">
                <a:latin typeface="Arial MT"/>
                <a:cs typeface="Arial MT"/>
              </a:rPr>
              <a:t>values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of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5" dirty="0">
                <a:latin typeface="Arial MT"/>
                <a:cs typeface="Arial MT"/>
              </a:rPr>
              <a:t>Payload </a:t>
            </a:r>
            <a:r>
              <a:rPr sz="2600" dirty="0">
                <a:latin typeface="Arial MT"/>
                <a:cs typeface="Arial MT"/>
              </a:rPr>
              <a:t>Mass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135" dirty="0">
                <a:latin typeface="Arial MT"/>
                <a:cs typeface="Arial MT"/>
              </a:rPr>
              <a:t>calculated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.mean()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this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>
            <a:hlinkClick r:id="rId3"/>
          </p:cNvPr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dirty="0">
                <a:solidFill>
                  <a:srgbClr val="29E39C"/>
                </a:solidFill>
                <a:latin typeface="Arial MT"/>
                <a:cs typeface="Arial MT"/>
              </a:rPr>
              <a:t>GitHub URL: Data Collection API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229" dirty="0">
                <a:latin typeface="Arial MT"/>
                <a:cs typeface="Arial MT"/>
              </a:rPr>
              <a:t>9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105" dirty="0">
                <a:latin typeface="Arial MT"/>
                <a:cs typeface="Arial MT"/>
              </a:rPr>
              <a:t>Wikipedia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14" dirty="0">
                <a:latin typeface="Arial MT"/>
                <a:cs typeface="Arial MT"/>
              </a:rPr>
              <a:t>BeautifulSoup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HTML </a:t>
            </a:r>
            <a:r>
              <a:rPr sz="2600" spc="85" dirty="0">
                <a:latin typeface="Arial MT"/>
                <a:cs typeface="Arial MT"/>
              </a:rPr>
              <a:t>response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 MT"/>
                <a:cs typeface="Arial MT"/>
              </a:rPr>
              <a:t>Extracting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names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table </a:t>
            </a:r>
            <a:r>
              <a:rPr sz="2600" spc="105" dirty="0">
                <a:latin typeface="Arial MT"/>
                <a:cs typeface="Arial MT"/>
              </a:rPr>
              <a:t>header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Collecting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parsing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sz="2950" u="sng" spc="-30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-70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URL:</a:t>
            </a:r>
            <a:r>
              <a:rPr sz="2950" u="sng" spc="-2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2950" u="sng" spc="-2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2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</a:t>
            </a:r>
            <a:r>
              <a:rPr sz="2950" u="sng" spc="-2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6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sz="2950" u="sng" spc="-2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r>
              <a:rPr sz="2950" u="sng" spc="-2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95" dirty="0">
                <a:solidFill>
                  <a:srgbClr val="29E39C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Scraping</a:t>
            </a:r>
            <a:endParaRPr sz="2950" dirty="0">
              <a:solidFill>
                <a:srgbClr val="29E39C"/>
              </a:solidFill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ds-capstone-template-edx</Template>
  <TotalTime>1898</TotalTime>
  <Words>2372</Words>
  <Application>Microsoft Office PowerPoint</Application>
  <PresentationFormat>Custom</PresentationFormat>
  <Paragraphs>215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Arial MT</vt:lpstr>
      <vt:lpstr>Courier New</vt:lpstr>
      <vt:lpstr>IBM Plex Mono SemiBold</vt:lpstr>
      <vt:lpstr>Times New Roman</vt:lpstr>
      <vt:lpstr>Verdana</vt:lpstr>
      <vt:lpstr>Custom Design</vt:lpstr>
      <vt:lpstr>1_Custom Design</vt:lpstr>
      <vt:lpstr>PowerPoint Presentation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Edx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dc:creator>DELL</dc:creator>
  <cp:lastModifiedBy>Sashank Sai</cp:lastModifiedBy>
  <cp:revision>8</cp:revision>
  <dcterms:created xsi:type="dcterms:W3CDTF">2024-05-26T15:36:03Z</dcterms:created>
  <dcterms:modified xsi:type="dcterms:W3CDTF">2024-06-22T06:28:53Z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2024-05-26T00:00:00Z</vt:filetime>
  </property>
  <property fmtid="{D5CDD505-2E9C-101B-9397-08002B2CF9AE}" pid="5" name="Producer">
    <vt:lpwstr>macOS Version 11.5.2 (Build 20G95) Quartz PDFContext</vt:lpwstr>
  </property>
</Properties>
</file>